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4498" r:id="rId2"/>
    <p:sldMasterId id="2147484509" r:id="rId3"/>
  </p:sldMasterIdLst>
  <p:notesMasterIdLst>
    <p:notesMasterId r:id="rId74"/>
  </p:notesMasterIdLst>
  <p:sldIdLst>
    <p:sldId id="1028" r:id="rId4"/>
    <p:sldId id="2049" r:id="rId5"/>
    <p:sldId id="1324" r:id="rId6"/>
    <p:sldId id="428" r:id="rId7"/>
    <p:sldId id="1321" r:id="rId8"/>
    <p:sldId id="2189" r:id="rId9"/>
    <p:sldId id="2138" r:id="rId10"/>
    <p:sldId id="429" r:id="rId11"/>
    <p:sldId id="468" r:id="rId12"/>
    <p:sldId id="469" r:id="rId13"/>
    <p:sldId id="437" r:id="rId14"/>
    <p:sldId id="470" r:id="rId15"/>
    <p:sldId id="471" r:id="rId16"/>
    <p:sldId id="1247" r:id="rId17"/>
    <p:sldId id="1248" r:id="rId18"/>
    <p:sldId id="1249" r:id="rId19"/>
    <p:sldId id="1250" r:id="rId20"/>
    <p:sldId id="1251" r:id="rId21"/>
    <p:sldId id="1252" r:id="rId22"/>
    <p:sldId id="1253" r:id="rId23"/>
    <p:sldId id="502" r:id="rId24"/>
    <p:sldId id="2148" r:id="rId25"/>
    <p:sldId id="2140" r:id="rId26"/>
    <p:sldId id="2141" r:id="rId27"/>
    <p:sldId id="1256" r:id="rId28"/>
    <p:sldId id="1257" r:id="rId29"/>
    <p:sldId id="1258" r:id="rId30"/>
    <p:sldId id="1259" r:id="rId31"/>
    <p:sldId id="463" r:id="rId32"/>
    <p:sldId id="464" r:id="rId33"/>
    <p:sldId id="525" r:id="rId34"/>
    <p:sldId id="526" r:id="rId35"/>
    <p:sldId id="528" r:id="rId36"/>
    <p:sldId id="530" r:id="rId37"/>
    <p:sldId id="531" r:id="rId38"/>
    <p:sldId id="532" r:id="rId39"/>
    <p:sldId id="1200" r:id="rId40"/>
    <p:sldId id="492" r:id="rId41"/>
    <p:sldId id="2193" r:id="rId42"/>
    <p:sldId id="2194" r:id="rId43"/>
    <p:sldId id="2165" r:id="rId44"/>
    <p:sldId id="1197" r:id="rId45"/>
    <p:sldId id="2154" r:id="rId46"/>
    <p:sldId id="1330" r:id="rId47"/>
    <p:sldId id="373" r:id="rId48"/>
    <p:sldId id="374" r:id="rId49"/>
    <p:sldId id="375" r:id="rId50"/>
    <p:sldId id="2190" r:id="rId51"/>
    <p:sldId id="1216" r:id="rId52"/>
    <p:sldId id="2191" r:id="rId53"/>
    <p:sldId id="2195" r:id="rId54"/>
    <p:sldId id="2196" r:id="rId55"/>
    <p:sldId id="2197" r:id="rId56"/>
    <p:sldId id="2198" r:id="rId57"/>
    <p:sldId id="2199" r:id="rId58"/>
    <p:sldId id="395" r:id="rId59"/>
    <p:sldId id="396" r:id="rId60"/>
    <p:sldId id="397" r:id="rId61"/>
    <p:sldId id="413" r:id="rId62"/>
    <p:sldId id="2188" r:id="rId63"/>
    <p:sldId id="496" r:id="rId64"/>
    <p:sldId id="538" r:id="rId65"/>
    <p:sldId id="1266" r:id="rId66"/>
    <p:sldId id="1273" r:id="rId67"/>
    <p:sldId id="1274" r:id="rId68"/>
    <p:sldId id="1275" r:id="rId69"/>
    <p:sldId id="1276" r:id="rId70"/>
    <p:sldId id="2200" r:id="rId71"/>
    <p:sldId id="2187" r:id="rId72"/>
    <p:sldId id="2186" r:id="rId73"/>
  </p:sldIdLst>
  <p:sldSz cx="9144000" cy="6858000" type="screen4x3"/>
  <p:notesSz cx="6858000" cy="9144000"/>
  <p:defaultTextStyle>
    <a:defPPr>
      <a:defRPr lang="zh-CN"/>
    </a:defPPr>
    <a:lvl1pPr algn="l" rtl="0" fontAlgn="base">
      <a:spcBef>
        <a:spcPct val="0"/>
      </a:spcBef>
      <a:spcAft>
        <a:spcPct val="0"/>
      </a:spcAft>
      <a:defRPr b="1" kern="1200">
        <a:solidFill>
          <a:schemeClr val="tx1"/>
        </a:solidFill>
        <a:latin typeface="Verdana" pitchFamily="34" charset="0"/>
        <a:ea typeface="宋体" charset="-122"/>
        <a:cs typeface="+mn-cs"/>
      </a:defRPr>
    </a:lvl1pPr>
    <a:lvl2pPr marL="457200" algn="l" rtl="0" fontAlgn="base">
      <a:spcBef>
        <a:spcPct val="0"/>
      </a:spcBef>
      <a:spcAft>
        <a:spcPct val="0"/>
      </a:spcAft>
      <a:defRPr b="1" kern="1200">
        <a:solidFill>
          <a:schemeClr val="tx1"/>
        </a:solidFill>
        <a:latin typeface="Verdana" pitchFamily="34" charset="0"/>
        <a:ea typeface="宋体" charset="-122"/>
        <a:cs typeface="+mn-cs"/>
      </a:defRPr>
    </a:lvl2pPr>
    <a:lvl3pPr marL="914400" algn="l" rtl="0" fontAlgn="base">
      <a:spcBef>
        <a:spcPct val="0"/>
      </a:spcBef>
      <a:spcAft>
        <a:spcPct val="0"/>
      </a:spcAft>
      <a:defRPr b="1" kern="1200">
        <a:solidFill>
          <a:schemeClr val="tx1"/>
        </a:solidFill>
        <a:latin typeface="Verdana" pitchFamily="34" charset="0"/>
        <a:ea typeface="宋体" charset="-122"/>
        <a:cs typeface="+mn-cs"/>
      </a:defRPr>
    </a:lvl3pPr>
    <a:lvl4pPr marL="1371600" algn="l" rtl="0" fontAlgn="base">
      <a:spcBef>
        <a:spcPct val="0"/>
      </a:spcBef>
      <a:spcAft>
        <a:spcPct val="0"/>
      </a:spcAft>
      <a:defRPr b="1" kern="1200">
        <a:solidFill>
          <a:schemeClr val="tx1"/>
        </a:solidFill>
        <a:latin typeface="Verdana" pitchFamily="34" charset="0"/>
        <a:ea typeface="宋体" charset="-122"/>
        <a:cs typeface="+mn-cs"/>
      </a:defRPr>
    </a:lvl4pPr>
    <a:lvl5pPr marL="1828800" algn="l" rtl="0" fontAlgn="base">
      <a:spcBef>
        <a:spcPct val="0"/>
      </a:spcBef>
      <a:spcAft>
        <a:spcPct val="0"/>
      </a:spcAft>
      <a:defRPr b="1" kern="1200">
        <a:solidFill>
          <a:schemeClr val="tx1"/>
        </a:solidFill>
        <a:latin typeface="Verdana" pitchFamily="34" charset="0"/>
        <a:ea typeface="宋体" charset="-122"/>
        <a:cs typeface="+mn-cs"/>
      </a:defRPr>
    </a:lvl5pPr>
    <a:lvl6pPr marL="2286000" algn="l" defTabSz="914400" rtl="0" eaLnBrk="1" latinLnBrk="0" hangingPunct="1">
      <a:defRPr b="1" kern="1200">
        <a:solidFill>
          <a:schemeClr val="tx1"/>
        </a:solidFill>
        <a:latin typeface="Verdana" pitchFamily="34" charset="0"/>
        <a:ea typeface="宋体" charset="-122"/>
        <a:cs typeface="+mn-cs"/>
      </a:defRPr>
    </a:lvl6pPr>
    <a:lvl7pPr marL="2743200" algn="l" defTabSz="914400" rtl="0" eaLnBrk="1" latinLnBrk="0" hangingPunct="1">
      <a:defRPr b="1" kern="1200">
        <a:solidFill>
          <a:schemeClr val="tx1"/>
        </a:solidFill>
        <a:latin typeface="Verdana" pitchFamily="34" charset="0"/>
        <a:ea typeface="宋体" charset="-122"/>
        <a:cs typeface="+mn-cs"/>
      </a:defRPr>
    </a:lvl7pPr>
    <a:lvl8pPr marL="3200400" algn="l" defTabSz="914400" rtl="0" eaLnBrk="1" latinLnBrk="0" hangingPunct="1">
      <a:defRPr b="1" kern="1200">
        <a:solidFill>
          <a:schemeClr val="tx1"/>
        </a:solidFill>
        <a:latin typeface="Verdana" pitchFamily="34" charset="0"/>
        <a:ea typeface="宋体" charset="-122"/>
        <a:cs typeface="+mn-cs"/>
      </a:defRPr>
    </a:lvl8pPr>
    <a:lvl9pPr marL="3657600" algn="l" defTabSz="914400" rtl="0" eaLnBrk="1" latinLnBrk="0" hangingPunct="1">
      <a:defRPr b="1" kern="1200">
        <a:solidFill>
          <a:schemeClr val="tx1"/>
        </a:solidFill>
        <a:latin typeface="Verdana" pitchFamily="34"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showPr>
  <p:clrMru>
    <a:srgbClr val="FCC068"/>
    <a:srgbClr val="CCFF99"/>
    <a:srgbClr val="F0F2F4"/>
    <a:srgbClr val="33CCFF"/>
    <a:srgbClr val="0000FF"/>
    <a:srgbClr val="003399"/>
    <a:srgbClr val="61F96F"/>
    <a:srgbClr val="E7F9AD"/>
  </p:clrMru>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2255" autoAdjust="0"/>
  </p:normalViewPr>
  <p:slideViewPr>
    <p:cSldViewPr>
      <p:cViewPr varScale="1">
        <p:scale>
          <a:sx n="113" d="100"/>
          <a:sy n="113" d="100"/>
        </p:scale>
        <p:origin x="-966" y="-10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200" b="0">
                <a:latin typeface="Arial" charset="0"/>
                <a:ea typeface="宋体" pitchFamily="2" charset="-122"/>
              </a:defRPr>
            </a:lvl1pPr>
          </a:lstStyle>
          <a:p>
            <a:pPr>
              <a:defRPr/>
            </a:pPr>
            <a:endParaRPr lang="en-US" altLang="zh-CN"/>
          </a:p>
        </p:txBody>
      </p:sp>
      <p:sp>
        <p:nvSpPr>
          <p:cNvPr id="7168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宋体" pitchFamily="2" charset="-122"/>
              </a:defRPr>
            </a:lvl1pPr>
          </a:lstStyle>
          <a:p>
            <a:pPr>
              <a:defRPr/>
            </a:pPr>
            <a:endParaRPr lang="en-US" altLang="zh-CN"/>
          </a:p>
        </p:txBody>
      </p:sp>
      <p:sp>
        <p:nvSpPr>
          <p:cNvPr id="327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7168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7168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1" hangingPunct="1">
              <a:defRPr sz="1200" b="0">
                <a:latin typeface="Arial" charset="0"/>
                <a:ea typeface="宋体" pitchFamily="2" charset="-122"/>
              </a:defRPr>
            </a:lvl1pPr>
          </a:lstStyle>
          <a:p>
            <a:pPr>
              <a:defRPr/>
            </a:pPr>
            <a:endParaRPr lang="en-US" altLang="zh-CN"/>
          </a:p>
        </p:txBody>
      </p:sp>
      <p:sp>
        <p:nvSpPr>
          <p:cNvPr id="7168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1" hangingPunct="1">
              <a:defRPr sz="1200" b="0">
                <a:latin typeface="Arial" panose="020B0604020202020204" pitchFamily="34" charset="0"/>
                <a:ea typeface="宋体" panose="02010600030101010101" pitchFamily="2" charset="-122"/>
              </a:defRPr>
            </a:lvl1pPr>
          </a:lstStyle>
          <a:p>
            <a:pPr>
              <a:defRPr/>
            </a:pPr>
            <a:fld id="{2349D1F6-FE02-4DF3-9CB1-C5A5D1B9CFDC}"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miter lim="800000"/>
            <a:headEnd/>
            <a:tailEnd/>
          </a:ln>
        </p:spPr>
        <p:txBody>
          <a:bodyPr/>
          <a:lstStyle/>
          <a:p>
            <a:fld id="{AC21280E-4201-4D65-BDCA-2779F5819D13}" type="slidenum">
              <a:rPr lang="en-US" altLang="zh-CN" smtClean="0">
                <a:solidFill>
                  <a:srgbClr val="000000"/>
                </a:solidFill>
                <a:latin typeface="Arial" charset="0"/>
                <a:ea typeface="宋体" charset="-122"/>
              </a:rPr>
              <a:pPr/>
              <a:t>4</a:t>
            </a:fld>
            <a:endParaRPr lang="en-US" altLang="zh-CN" smtClean="0">
              <a:solidFill>
                <a:srgbClr val="000000"/>
              </a:solidFill>
              <a:latin typeface="Arial" charset="0"/>
              <a:ea typeface="宋体" charset="-122"/>
            </a:endParaRPr>
          </a:p>
        </p:txBody>
      </p:sp>
      <p:sp>
        <p:nvSpPr>
          <p:cNvPr id="37890" name="Rectangle 1026"/>
          <p:cNvSpPr>
            <a:spLocks noGrp="1" noRot="1" noChangeAspect="1" noChangeArrowheads="1" noTextEdit="1"/>
          </p:cNvSpPr>
          <p:nvPr>
            <p:ph type="sldImg"/>
          </p:nvPr>
        </p:nvSpPr>
        <p:spPr>
          <a:ln/>
        </p:spPr>
      </p:sp>
      <p:sp>
        <p:nvSpPr>
          <p:cNvPr id="37891" name="Rectangle 1027"/>
          <p:cNvSpPr>
            <a:spLocks noGrp="1" noChangeArrowheads="1"/>
          </p:cNvSpPr>
          <p:nvPr>
            <p:ph type="body" idx="1"/>
          </p:nvPr>
        </p:nvSpPr>
        <p:spPr>
          <a:noFill/>
        </p:spPr>
        <p:txBody>
          <a:bodyPr/>
          <a:lstStyle/>
          <a:p>
            <a:endParaRPr lang="zh-CN" altLang="zh-CN" smtClean="0">
              <a:ea typeface="宋体"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幻灯片图像占位符 1"/>
          <p:cNvSpPr>
            <a:spLocks noGrp="1" noRot="1" noChangeAspect="1"/>
          </p:cNvSpPr>
          <p:nvPr>
            <p:ph type="sldImg"/>
          </p:nvPr>
        </p:nvSpPr>
        <p:spPr>
          <a:ln/>
        </p:spPr>
      </p:sp>
      <p:sp>
        <p:nvSpPr>
          <p:cNvPr id="45058" name="备注占位符 2"/>
          <p:cNvSpPr>
            <a:spLocks noGrp="1"/>
          </p:cNvSpPr>
          <p:nvPr>
            <p:ph type="body" idx="1"/>
          </p:nvPr>
        </p:nvSpPr>
        <p:spPr>
          <a:noFill/>
        </p:spPr>
        <p:txBody>
          <a:bodyPr/>
          <a:lstStyle/>
          <a:p>
            <a:endParaRPr lang="zh-CN" altLang="en-US" smtClean="0">
              <a:ea typeface="宋体" charset="-122"/>
            </a:endParaRPr>
          </a:p>
        </p:txBody>
      </p:sp>
      <p:sp>
        <p:nvSpPr>
          <p:cNvPr id="45059" name="灯片编号占位符 3"/>
          <p:cNvSpPr>
            <a:spLocks noGrp="1"/>
          </p:cNvSpPr>
          <p:nvPr>
            <p:ph type="sldNum" sz="quarter" idx="5"/>
          </p:nvPr>
        </p:nvSpPr>
        <p:spPr>
          <a:noFill/>
          <a:ln>
            <a:miter lim="800000"/>
            <a:headEnd/>
            <a:tailEnd/>
          </a:ln>
        </p:spPr>
        <p:txBody>
          <a:bodyPr/>
          <a:lstStyle/>
          <a:p>
            <a:fld id="{E9E57CE2-326D-4E77-AC4E-2E208F95539E}" type="slidenum">
              <a:rPr lang="zh-CN" altLang="en-US" smtClean="0">
                <a:solidFill>
                  <a:srgbClr val="000000"/>
                </a:solidFill>
                <a:latin typeface="Calibri" pitchFamily="34" charset="0"/>
                <a:ea typeface="宋体" charset="-122"/>
              </a:rPr>
              <a:pPr/>
              <a:t>10</a:t>
            </a:fld>
            <a:endParaRPr lang="en-US" altLang="zh-CN" smtClean="0">
              <a:solidFill>
                <a:srgbClr val="000000"/>
              </a:solidFill>
              <a:latin typeface="Calibri" pitchFamily="34" charset="0"/>
              <a:ea typeface="宋体"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幻灯片图像占位符 1"/>
          <p:cNvSpPr>
            <a:spLocks noGrp="1" noRot="1" noChangeAspect="1" noTextEdit="1"/>
          </p:cNvSpPr>
          <p:nvPr>
            <p:ph type="sldImg"/>
          </p:nvPr>
        </p:nvSpPr>
        <p:spPr>
          <a:ln/>
        </p:spPr>
      </p:sp>
      <p:sp>
        <p:nvSpPr>
          <p:cNvPr id="69634" name="备注占位符 2"/>
          <p:cNvSpPr>
            <a:spLocks noGrp="1"/>
          </p:cNvSpPr>
          <p:nvPr>
            <p:ph type="body" idx="1"/>
          </p:nvPr>
        </p:nvSpPr>
        <p:spPr>
          <a:noFill/>
        </p:spPr>
        <p:txBody>
          <a:bodyPr/>
          <a:lstStyle/>
          <a:p>
            <a:endParaRPr lang="zh-CN" altLang="en-US" smtClean="0">
              <a:ea typeface="宋体" charset="-122"/>
            </a:endParaRPr>
          </a:p>
        </p:txBody>
      </p:sp>
      <p:sp>
        <p:nvSpPr>
          <p:cNvPr id="69635" name="灯片编号占位符 3"/>
          <p:cNvSpPr>
            <a:spLocks noGrp="1"/>
          </p:cNvSpPr>
          <p:nvPr>
            <p:ph type="sldNum" sz="quarter" idx="5"/>
          </p:nvPr>
        </p:nvSpPr>
        <p:spPr>
          <a:noFill/>
          <a:ln>
            <a:miter lim="800000"/>
            <a:headEnd/>
            <a:tailEnd/>
          </a:ln>
        </p:spPr>
        <p:txBody>
          <a:bodyPr/>
          <a:lstStyle/>
          <a:p>
            <a:fld id="{52E2969B-7F38-4B76-A1D1-6BBE4A91C03F}" type="slidenum">
              <a:rPr lang="zh-CN" altLang="en-US" smtClean="0">
                <a:latin typeface="Arial" charset="0"/>
                <a:ea typeface="宋体" charset="-122"/>
              </a:rPr>
              <a:pPr/>
              <a:t>33</a:t>
            </a:fld>
            <a:endParaRPr lang="en-US" altLang="zh-CN" smtClean="0">
              <a:latin typeface="Arial" charset="0"/>
              <a:ea typeface="宋体"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幻灯片图像占位符 1"/>
          <p:cNvSpPr>
            <a:spLocks noGrp="1" noRot="1" noChangeAspect="1"/>
          </p:cNvSpPr>
          <p:nvPr>
            <p:ph type="sldImg"/>
          </p:nvPr>
        </p:nvSpPr>
        <p:spPr>
          <a:ln/>
        </p:spPr>
      </p:sp>
      <p:sp>
        <p:nvSpPr>
          <p:cNvPr id="87042" name="备注占位符 2"/>
          <p:cNvSpPr>
            <a:spLocks noGrp="1"/>
          </p:cNvSpPr>
          <p:nvPr>
            <p:ph type="body" idx="1"/>
          </p:nvPr>
        </p:nvSpPr>
        <p:spPr>
          <a:noFill/>
        </p:spPr>
        <p:txBody>
          <a:bodyPr/>
          <a:lstStyle/>
          <a:p>
            <a:endParaRPr lang="zh-CN" altLang="en-US" smtClean="0">
              <a:ea typeface="宋体" charset="-122"/>
            </a:endParaRPr>
          </a:p>
        </p:txBody>
      </p:sp>
      <p:sp>
        <p:nvSpPr>
          <p:cNvPr id="87043" name="灯片编号占位符 3"/>
          <p:cNvSpPr>
            <a:spLocks noGrp="1"/>
          </p:cNvSpPr>
          <p:nvPr>
            <p:ph type="sldNum" sz="quarter" idx="5"/>
          </p:nvPr>
        </p:nvSpPr>
        <p:spPr>
          <a:noFill/>
          <a:ln>
            <a:miter lim="800000"/>
            <a:headEnd/>
            <a:tailEnd/>
          </a:ln>
        </p:spPr>
        <p:txBody>
          <a:bodyPr/>
          <a:lstStyle/>
          <a:p>
            <a:fld id="{1F1F2D98-AB5F-46BA-8AD1-2570127367A3}" type="slidenum">
              <a:rPr lang="en-US" altLang="zh-CN" smtClean="0">
                <a:latin typeface="Arial" charset="0"/>
                <a:ea typeface="宋体" charset="-122"/>
              </a:rPr>
              <a:pPr/>
              <a:t>49</a:t>
            </a:fld>
            <a:endParaRPr lang="en-US" altLang="zh-CN" smtClean="0">
              <a:latin typeface="Arial" charset="0"/>
              <a:ea typeface="宋体"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33794" name="Rectangle 2"/>
          <p:cNvSpPr>
            <a:spLocks noGrp="1" noChangeArrowheads="1"/>
          </p:cNvSpPr>
          <p:nvPr>
            <p:ph type="ctrTitle"/>
          </p:nvPr>
        </p:nvSpPr>
        <p:spPr>
          <a:xfrm>
            <a:off x="685800" y="990600"/>
            <a:ext cx="7772400" cy="1371600"/>
          </a:xfrm>
        </p:spPr>
        <p:txBody>
          <a:bodyPr/>
          <a:lstStyle>
            <a:lvl1pPr algn="ctr">
              <a:defRPr sz="4400" b="1">
                <a:effectLst>
                  <a:outerShdw blurRad="38100" dist="38100" dir="2700000" algn="tl">
                    <a:srgbClr val="000000">
                      <a:alpha val="43137"/>
                    </a:srgbClr>
                  </a:outerShdw>
                </a:effectLst>
                <a:latin typeface="黑体" pitchFamily="49" charset="-122"/>
                <a:ea typeface="黑体" pitchFamily="49" charset="-122"/>
              </a:defRPr>
            </a:lvl1pPr>
          </a:lstStyle>
          <a:p>
            <a:pPr lvl="0"/>
            <a:r>
              <a:rPr lang="zh-CN" altLang="en-US" noProof="0" dirty="0"/>
              <a:t>单击此处编辑母版标题样式</a:t>
            </a:r>
          </a:p>
        </p:txBody>
      </p:sp>
      <p:sp>
        <p:nvSpPr>
          <p:cNvPr id="33795" name="Rectangle 3"/>
          <p:cNvSpPr>
            <a:spLocks noGrp="1" noChangeArrowheads="1"/>
          </p:cNvSpPr>
          <p:nvPr>
            <p:ph type="subTitle" idx="1"/>
          </p:nvPr>
        </p:nvSpPr>
        <p:spPr>
          <a:xfrm>
            <a:off x="1447800" y="5013176"/>
            <a:ext cx="7010400" cy="1024136"/>
          </a:xfrm>
        </p:spPr>
        <p:txBody>
          <a:bodyPr/>
          <a:lstStyle>
            <a:lvl1pPr marL="0" indent="0" algn="ctr">
              <a:buFont typeface="Wingdings" pitchFamily="2" charset="2"/>
              <a:buNone/>
              <a:defRPr sz="2800">
                <a:effectLst>
                  <a:outerShdw blurRad="38100" dist="38100" dir="2700000" algn="tl">
                    <a:srgbClr val="000000">
                      <a:alpha val="43137"/>
                    </a:srgbClr>
                  </a:outerShdw>
                </a:effectLst>
                <a:latin typeface="黑体" pitchFamily="49" charset="-122"/>
                <a:ea typeface="黑体" pitchFamily="49" charset="-122"/>
              </a:defRPr>
            </a:lvl1pPr>
          </a:lstStyle>
          <a:p>
            <a:pPr lvl="0"/>
            <a:r>
              <a:rPr lang="zh-CN" altLang="en-US" noProof="0" dirty="0"/>
              <a:t>单击此处编辑母版副标题样式</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33794" name="Rectangle 2"/>
          <p:cNvSpPr>
            <a:spLocks noGrp="1" noChangeArrowheads="1"/>
          </p:cNvSpPr>
          <p:nvPr>
            <p:ph type="ctrTitle"/>
          </p:nvPr>
        </p:nvSpPr>
        <p:spPr>
          <a:xfrm>
            <a:off x="685800" y="990600"/>
            <a:ext cx="7772400" cy="1371600"/>
          </a:xfrm>
        </p:spPr>
        <p:txBody>
          <a:bodyPr/>
          <a:lstStyle>
            <a:lvl1pPr algn="ctr">
              <a:defRPr sz="4400" b="1">
                <a:effectLst>
                  <a:outerShdw blurRad="38100" dist="38100" dir="2700000" algn="tl">
                    <a:srgbClr val="000000">
                      <a:alpha val="43137"/>
                    </a:srgbClr>
                  </a:outerShdw>
                </a:effectLst>
                <a:latin typeface="黑体" panose="02010609060101010101" pitchFamily="2" charset="-122"/>
                <a:ea typeface="黑体" panose="02010609060101010101" pitchFamily="2" charset="-122"/>
              </a:defRPr>
            </a:lvl1pPr>
          </a:lstStyle>
          <a:p>
            <a:pPr lvl="0"/>
            <a:r>
              <a:rPr lang="zh-CN" altLang="en-US" noProof="0"/>
              <a:t>单击此处编辑母版标题样式</a:t>
            </a:r>
            <a:endParaRPr lang="zh-CN" altLang="en-US" noProof="0" dirty="0"/>
          </a:p>
        </p:txBody>
      </p:sp>
      <p:sp>
        <p:nvSpPr>
          <p:cNvPr id="33795" name="Rectangle 3"/>
          <p:cNvSpPr>
            <a:spLocks noGrp="1" noChangeArrowheads="1"/>
          </p:cNvSpPr>
          <p:nvPr>
            <p:ph type="subTitle" idx="1"/>
          </p:nvPr>
        </p:nvSpPr>
        <p:spPr>
          <a:xfrm>
            <a:off x="1447800" y="5013176"/>
            <a:ext cx="7010400" cy="1024136"/>
          </a:xfrm>
        </p:spPr>
        <p:txBody>
          <a:bodyPr/>
          <a:lstStyle>
            <a:lvl1pPr marL="0" indent="0" algn="ctr">
              <a:buFont typeface="Wingdings" panose="05000000000000000000" pitchFamily="2" charset="2"/>
              <a:buNone/>
              <a:defRPr sz="2800">
                <a:effectLst>
                  <a:outerShdw blurRad="38100" dist="38100" dir="2700000" algn="tl">
                    <a:srgbClr val="000000">
                      <a:alpha val="43137"/>
                    </a:srgbClr>
                  </a:outerShdw>
                </a:effectLst>
                <a:latin typeface="黑体" panose="02010609060101010101" pitchFamily="2" charset="-122"/>
                <a:ea typeface="黑体" panose="02010609060101010101" pitchFamily="2" charset="-122"/>
              </a:defRPr>
            </a:lvl1pPr>
          </a:lstStyle>
          <a:p>
            <a:pPr lvl="0"/>
            <a:r>
              <a:rPr lang="zh-CN" altLang="en-US" noProof="0"/>
              <a:t>单击此处编辑母版副标题样式</a:t>
            </a:r>
            <a:endParaRPr lang="zh-CN" altLang="en-US" noProof="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solidFill>
                  <a:schemeClr val="bg1"/>
                </a:solidFill>
              </a:defRPr>
            </a:lvl1pPr>
          </a:lstStyle>
          <a:p>
            <a:r>
              <a:rPr lang="zh-CN" altLang="en-US" noProof="1"/>
              <a:t>单击此处编辑母版标题样式</a:t>
            </a:r>
          </a:p>
        </p:txBody>
      </p:sp>
      <p:sp>
        <p:nvSpPr>
          <p:cNvPr id="3" name="内容占位符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内容">
    <p:spTree>
      <p:nvGrpSpPr>
        <p:cNvPr id="1" name=""/>
        <p:cNvGrpSpPr/>
        <p:nvPr/>
      </p:nvGrpSpPr>
      <p:grpSpPr>
        <a:xfrm>
          <a:off x="0" y="0"/>
          <a:ext cx="0" cy="0"/>
          <a:chOff x="0" y="0"/>
          <a:chExt cx="0" cy="0"/>
        </a:xfrm>
      </p:grpSpPr>
      <p:sp>
        <p:nvSpPr>
          <p:cNvPr id="3" name="Line 5"/>
          <p:cNvSpPr>
            <a:spLocks noChangeShapeType="1"/>
          </p:cNvSpPr>
          <p:nvPr/>
        </p:nvSpPr>
        <p:spPr bwMode="auto">
          <a:xfrm flipV="1">
            <a:off x="609600" y="6172200"/>
            <a:ext cx="7924800" cy="0"/>
          </a:xfrm>
          <a:prstGeom prst="line">
            <a:avLst/>
          </a:prstGeom>
          <a:noFill/>
          <a:ln w="3175">
            <a:solidFill>
              <a:schemeClr val="accent2"/>
            </a:solidFill>
            <a:round/>
            <a:headEnd/>
            <a:tailEnd/>
          </a:ln>
          <a:extLst>
            <a:ext uri="{909E8E84-426E-40DD-AFC4-6F175D3DCCD1}"/>
          </a:extLst>
        </p:spPr>
        <p:txBody>
          <a:bodyPr/>
          <a:lstStyle/>
          <a:p>
            <a:pPr eaLnBrk="0" hangingPunct="0">
              <a:defRPr/>
            </a:pPr>
            <a:endParaRPr lang="zh-CN" altLang="en-US">
              <a:ea typeface="宋体" panose="02010600030101010101" pitchFamily="2" charset="-122"/>
            </a:endParaRPr>
          </a:p>
        </p:txBody>
      </p:sp>
      <p:sp>
        <p:nvSpPr>
          <p:cNvPr id="2" name="内容占位符 1"/>
          <p:cNvSpPr>
            <a:spLocks noGrp="1"/>
          </p:cNvSpPr>
          <p:nvPr>
            <p:ph/>
          </p:nvPr>
        </p:nvSpPr>
        <p:spPr>
          <a:xfrm>
            <a:off x="566738" y="304800"/>
            <a:ext cx="8008937" cy="5715000"/>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6"/>
          <p:cNvSpPr>
            <a:spLocks noGrp="1" noChangeArrowheads="1"/>
          </p:cNvSpPr>
          <p:nvPr>
            <p:ph type="dt" sz="half" idx="10"/>
          </p:nvPr>
        </p:nvSpPr>
        <p:spPr>
          <a:xfrm>
            <a:off x="3348038" y="6245225"/>
            <a:ext cx="5219700" cy="352425"/>
          </a:xfrm>
          <a:prstGeom prst="rect">
            <a:avLst/>
          </a:prstGeom>
        </p:spPr>
        <p:txBody>
          <a:bodyPr/>
          <a:lstStyle>
            <a:lvl1pPr eaLnBrk="0" hangingPunct="0">
              <a:buFontTx/>
              <a:buNone/>
              <a:defRPr sz="1200" b="0">
                <a:ea typeface="宋体" panose="02010600030101010101" pitchFamily="2" charset="-122"/>
              </a:defRPr>
            </a:lvl1pPr>
          </a:lstStyle>
          <a:p>
            <a:pPr>
              <a:defRPr/>
            </a:pPr>
            <a:r>
              <a:rPr lang="en-US" altLang="zh-CN"/>
              <a:t>@INSTITUTE OF KARST GEOLOGY, CHINA GEOLOGICAL SURVEY</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内容与标题">
    <p:spTree>
      <p:nvGrpSpPr>
        <p:cNvPr id="1" name=""/>
        <p:cNvGrpSpPr/>
        <p:nvPr/>
      </p:nvGrpSpPr>
      <p:grpSpPr>
        <a:xfrm>
          <a:off x="0" y="0"/>
          <a:ext cx="0" cy="0"/>
          <a:chOff x="0" y="0"/>
          <a:chExt cx="0" cy="0"/>
        </a:xfrm>
      </p:grpSpPr>
      <p:sp>
        <p:nvSpPr>
          <p:cNvPr id="5" name="Line 5"/>
          <p:cNvSpPr>
            <a:spLocks noChangeShapeType="1"/>
          </p:cNvSpPr>
          <p:nvPr/>
        </p:nvSpPr>
        <p:spPr bwMode="auto">
          <a:xfrm flipV="1">
            <a:off x="609600" y="6172200"/>
            <a:ext cx="7924800" cy="0"/>
          </a:xfrm>
          <a:prstGeom prst="line">
            <a:avLst/>
          </a:prstGeom>
          <a:noFill/>
          <a:ln w="3175">
            <a:solidFill>
              <a:schemeClr val="accent2"/>
            </a:solidFill>
            <a:round/>
            <a:headEnd/>
            <a:tailEnd/>
          </a:ln>
          <a:extLst>
            <a:ext uri="{909E8E84-426E-40DD-AFC4-6F175D3DCCD1}"/>
          </a:extLst>
        </p:spPr>
        <p:txBody>
          <a:bodyPr/>
          <a:lstStyle/>
          <a:p>
            <a:pPr eaLnBrk="0" hangingPunct="0">
              <a:defRPr/>
            </a:pPr>
            <a:endParaRPr lang="zh-CN" altLang="en-US">
              <a:ea typeface="宋体" panose="02010600030101010101" pitchFamily="2" charset="-122"/>
            </a:endParaRPr>
          </a:p>
        </p:txBody>
      </p:sp>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6" name="Rectangle 6"/>
          <p:cNvSpPr>
            <a:spLocks noGrp="1" noChangeArrowheads="1"/>
          </p:cNvSpPr>
          <p:nvPr>
            <p:ph type="dt" sz="half" idx="10"/>
          </p:nvPr>
        </p:nvSpPr>
        <p:spPr>
          <a:xfrm>
            <a:off x="3348038" y="6245225"/>
            <a:ext cx="5219700" cy="352425"/>
          </a:xfrm>
          <a:prstGeom prst="rect">
            <a:avLst/>
          </a:prstGeom>
        </p:spPr>
        <p:txBody>
          <a:bodyPr/>
          <a:lstStyle>
            <a:lvl1pPr eaLnBrk="0" hangingPunct="0">
              <a:buFontTx/>
              <a:buNone/>
              <a:defRPr sz="1200" b="0">
                <a:ea typeface="宋体" panose="02010600030101010101" pitchFamily="2" charset="-122"/>
              </a:defRPr>
            </a:lvl1pPr>
          </a:lstStyle>
          <a:p>
            <a:pPr>
              <a:defRPr/>
            </a:pPr>
            <a:r>
              <a:rPr lang="en-US" altLang="zh-CN"/>
              <a:t>@INSTITUTE OF KARST GEOLOGY, CHINA GEOLOGICAL SURVEY</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图片">
    <p:spTree>
      <p:nvGrpSpPr>
        <p:cNvPr id="1" name=""/>
        <p:cNvGrpSpPr/>
        <p:nvPr/>
      </p:nvGrpSpPr>
      <p:grpSpPr>
        <a:xfrm>
          <a:off x="0" y="0"/>
          <a:ext cx="0" cy="0"/>
          <a:chOff x="0" y="0"/>
          <a:chExt cx="0" cy="0"/>
        </a:xfrm>
      </p:grpSpPr>
      <p:sp>
        <p:nvSpPr>
          <p:cNvPr id="2" name="标题 1"/>
          <p:cNvSpPr>
            <a:spLocks noGrp="1"/>
          </p:cNvSpPr>
          <p:nvPr>
            <p:ph type="title"/>
          </p:nvPr>
        </p:nvSpPr>
        <p:spPr>
          <a:xfrm>
            <a:off x="1792288" y="5513784"/>
            <a:ext cx="5486400" cy="566738"/>
          </a:xfrm>
        </p:spPr>
        <p:txBody>
          <a:bodyPr/>
          <a:lstStyle>
            <a:lvl1pPr algn="ctr">
              <a:defRPr sz="2000" b="0">
                <a:latin typeface="华文新魏" panose="02010800040101010101" pitchFamily="2" charset="-122"/>
                <a:ea typeface="华文新魏" panose="02010800040101010101" pitchFamily="2" charset="-122"/>
              </a:defRPr>
            </a:lvl1pPr>
          </a:lstStyle>
          <a:p>
            <a:r>
              <a:rPr lang="zh-CN" altLang="en-US" noProof="1"/>
              <a:t>单击此处编辑母版标题样式</a:t>
            </a:r>
          </a:p>
        </p:txBody>
      </p:sp>
      <p:sp>
        <p:nvSpPr>
          <p:cNvPr id="3" name="图片占位符 2"/>
          <p:cNvSpPr>
            <a:spLocks noGrp="1"/>
          </p:cNvSpPr>
          <p:nvPr>
            <p:ph type="pic" idx="1"/>
          </p:nvPr>
        </p:nvSpPr>
        <p:spPr>
          <a:xfrm>
            <a:off x="539552" y="260648"/>
            <a:ext cx="8064896" cy="51845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zh-CN" altLang="en-US" noProof="0" dirty="0"/>
          </a:p>
        </p:txBody>
      </p:sp>
      <p:sp>
        <p:nvSpPr>
          <p:cNvPr id="4" name="文本占位符 3"/>
          <p:cNvSpPr>
            <a:spLocks noGrp="1"/>
          </p:cNvSpPr>
          <p:nvPr>
            <p:ph type="body" sz="half" idx="2"/>
          </p:nvPr>
        </p:nvSpPr>
        <p:spPr>
          <a:xfrm>
            <a:off x="1792288" y="6080522"/>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表格">
    <p:spTree>
      <p:nvGrpSpPr>
        <p:cNvPr id="1" name=""/>
        <p:cNvGrpSpPr/>
        <p:nvPr/>
      </p:nvGrpSpPr>
      <p:grpSpPr>
        <a:xfrm>
          <a:off x="0" y="0"/>
          <a:ext cx="0" cy="0"/>
          <a:chOff x="0" y="0"/>
          <a:chExt cx="0" cy="0"/>
        </a:xfrm>
      </p:grpSpPr>
      <p:sp>
        <p:nvSpPr>
          <p:cNvPr id="2" name="标题 1"/>
          <p:cNvSpPr>
            <a:spLocks noGrp="1"/>
          </p:cNvSpPr>
          <p:nvPr>
            <p:ph type="title"/>
          </p:nvPr>
        </p:nvSpPr>
        <p:spPr>
          <a:xfrm>
            <a:off x="1835696" y="332656"/>
            <a:ext cx="5486400" cy="566738"/>
          </a:xfrm>
        </p:spPr>
        <p:txBody>
          <a:bodyPr/>
          <a:lstStyle>
            <a:lvl1pPr algn="ctr">
              <a:defRPr sz="2000" b="0">
                <a:latin typeface="华文新魏" panose="02010800040101010101" pitchFamily="2" charset="-122"/>
                <a:ea typeface="华文新魏" panose="02010800040101010101" pitchFamily="2" charset="-122"/>
              </a:defRPr>
            </a:lvl1pPr>
          </a:lstStyle>
          <a:p>
            <a:r>
              <a:rPr lang="zh-CN" altLang="en-US" noProof="1"/>
              <a:t>单击此处编辑母版标题样式</a:t>
            </a:r>
          </a:p>
        </p:txBody>
      </p:sp>
      <p:sp>
        <p:nvSpPr>
          <p:cNvPr id="3" name="图片占位符 2"/>
          <p:cNvSpPr>
            <a:spLocks noGrp="1"/>
          </p:cNvSpPr>
          <p:nvPr>
            <p:ph type="pic" idx="1"/>
          </p:nvPr>
        </p:nvSpPr>
        <p:spPr>
          <a:xfrm>
            <a:off x="539552" y="1124744"/>
            <a:ext cx="8064896" cy="56886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zh-CN" altLang="en-US" noProof="0"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空白">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Album Cover">
    <p:spTree>
      <p:nvGrpSpPr>
        <p:cNvPr id="1" name=""/>
        <p:cNvGrpSpPr/>
        <p:nvPr/>
      </p:nvGrpSpPr>
      <p:grpSpPr>
        <a:xfrm>
          <a:off x="0" y="0"/>
          <a:ext cx="0" cy="0"/>
          <a:chOff x="0" y="0"/>
          <a:chExt cx="0" cy="0"/>
        </a:xfrm>
      </p:grpSpPr>
      <p:sp>
        <p:nvSpPr>
          <p:cNvPr id="4" name="Rectangle 7"/>
          <p:cNvSpPr/>
          <p:nvPr/>
        </p:nvSpPr>
        <p:spPr bwMode="auto">
          <a:xfrm>
            <a:off x="454025" y="5181600"/>
            <a:ext cx="8229600" cy="1143000"/>
          </a:xfrm>
          <a:prstGeom prst="rect">
            <a:avLst/>
          </a:prstGeom>
          <a:noFill/>
          <a:ln>
            <a:noFill/>
          </a:ln>
          <a:extLst>
            <a:ext uri="{909E8E84-426E-40DD-AFC4-6F175D3DCCD1}"/>
            <a:ext uri="{91240B29-F687-4F45-9708-019B960494DF}"/>
          </a:extLst>
        </p:spPr>
        <p:txBody>
          <a:bodyPr anchor="ctr"/>
          <a:lstStyle>
            <a:lvl1pPr>
              <a:defRPr b="1">
                <a:solidFill>
                  <a:schemeClr val="tx1"/>
                </a:solidFill>
                <a:latin typeface="Verdana" panose="020B0604030504040204" pitchFamily="34" charset="0"/>
                <a:ea typeface="宋体" panose="02010600030101010101" pitchFamily="2" charset="-122"/>
              </a:defRPr>
            </a:lvl1pPr>
            <a:lvl2pPr marL="742950" indent="-285750">
              <a:defRPr b="1">
                <a:solidFill>
                  <a:schemeClr val="tx1"/>
                </a:solidFill>
                <a:latin typeface="Verdana" panose="020B0604030504040204" pitchFamily="34" charset="0"/>
                <a:ea typeface="宋体" panose="02010600030101010101" pitchFamily="2" charset="-122"/>
              </a:defRPr>
            </a:lvl2pPr>
            <a:lvl3pPr marL="1143000" indent="-228600">
              <a:defRPr b="1">
                <a:solidFill>
                  <a:schemeClr val="tx1"/>
                </a:solidFill>
                <a:latin typeface="Verdana" panose="020B0604030504040204" pitchFamily="34" charset="0"/>
                <a:ea typeface="宋体" panose="02010600030101010101" pitchFamily="2" charset="-122"/>
              </a:defRPr>
            </a:lvl3pPr>
            <a:lvl4pPr marL="1600200" indent="-228600">
              <a:defRPr b="1">
                <a:solidFill>
                  <a:schemeClr val="tx1"/>
                </a:solidFill>
                <a:latin typeface="Verdana" panose="020B0604030504040204" pitchFamily="34" charset="0"/>
                <a:ea typeface="宋体" panose="02010600030101010101" pitchFamily="2" charset="-122"/>
              </a:defRPr>
            </a:lvl4pPr>
            <a:lvl5pPr marL="2057400" indent="-228600">
              <a:defRPr b="1">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Verdana" panose="020B0604030504040204" pitchFamily="34" charset="0"/>
                <a:ea typeface="宋体" panose="02010600030101010101" pitchFamily="2" charset="-122"/>
              </a:defRPr>
            </a:lvl9pPr>
          </a:lstStyle>
          <a:p>
            <a:pPr algn="ctr" eaLnBrk="0" hangingPunct="0">
              <a:defRPr/>
            </a:pPr>
            <a:endParaRPr lang="en-US" altLang="zh-CN" sz="3200" b="0" i="1">
              <a:latin typeface="Calibri" panose="020F0502020204030204" pitchFamily="34" charset="0"/>
            </a:endParaRPr>
          </a:p>
        </p:txBody>
      </p:sp>
      <p:sp>
        <p:nvSpPr>
          <p:cNvPr id="24" name="Rectangle 7"/>
          <p:cNvSpPr>
            <a:spLocks noGrp="1"/>
          </p:cNvSpPr>
          <p:nvPr>
            <p:ph type="title"/>
          </p:nvPr>
        </p:nvSpPr>
        <p:spPr>
          <a:xfrm>
            <a:off x="228601" y="3962400"/>
            <a:ext cx="8298485" cy="1066800"/>
          </a:xfrm>
        </p:spPr>
        <p:txBody>
          <a:bodyPr bIns="0"/>
          <a:lstStyle>
            <a:lvl1pPr algn="r" eaLnBrk="1" latinLnBrk="0" hangingPunct="1">
              <a:defRPr kumimoji="0" lang="en-US" dirty="0"/>
            </a:lvl1pPr>
          </a:lstStyle>
          <a:p>
            <a:r>
              <a:rPr lang="zh-CN" altLang="en-US" noProof="1"/>
              <a:t>单击此处编辑母版标题样式</a:t>
            </a:r>
            <a:endParaRPr lang="en-US" noProof="1"/>
          </a:p>
        </p:txBody>
      </p:sp>
      <p:sp>
        <p:nvSpPr>
          <p:cNvPr id="9" name="Rectangle 7"/>
          <p:cNvSpPr>
            <a:spLocks noGrp="1"/>
          </p:cNvSpPr>
          <p:nvPr>
            <p:ph type="body" sz="quarter" idx="10"/>
          </p:nvPr>
        </p:nvSpPr>
        <p:spPr>
          <a:xfrm>
            <a:off x="2133600" y="5133975"/>
            <a:ext cx="6386946" cy="1219200"/>
          </a:xfrm>
        </p:spPr>
        <p:txBody>
          <a:bodyPr tIns="0">
            <a:noAutofit/>
          </a:bodyPr>
          <a:lstStyle>
            <a:lvl1pPr marL="0" marR="0" indent="0" algn="r" rtl="0" eaLnBrk="1" latinLnBrk="0" hangingPunct="1">
              <a:spcBef>
                <a:spcPct val="20000"/>
              </a:spcBef>
              <a:buFontTx/>
              <a:buNone/>
              <a:defRPr kumimoji="0" sz="1800" i="0" baseline="0">
                <a:solidFill>
                  <a:schemeClr val="bg1"/>
                </a:solidFill>
                <a:latin typeface="+mn-lt"/>
                <a:ea typeface="+mn-ea"/>
                <a:cs typeface="+mn-cs"/>
              </a:defRPr>
            </a:lvl1pPr>
          </a:lstStyle>
          <a:p>
            <a:pPr lvl="0"/>
            <a:r>
              <a:rPr lang="zh-CN" altLang="en-US" noProof="1"/>
              <a:t>单击此处编辑母版文本样式</a:t>
            </a: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1258888" y="115888"/>
            <a:ext cx="7705725" cy="1143000"/>
          </a:xfrm>
        </p:spPr>
        <p:txBody>
          <a:bodyPr/>
          <a:lstStyle/>
          <a:p>
            <a:r>
              <a:rPr lang="zh-CN" altLang="en-US"/>
              <a:t>单击此处编辑母版标题样式</a:t>
            </a:r>
          </a:p>
        </p:txBody>
      </p:sp>
      <p:sp>
        <p:nvSpPr>
          <p:cNvPr id="3" name="文本占位符 2"/>
          <p:cNvSpPr>
            <a:spLocks noGrp="1"/>
          </p:cNvSpPr>
          <p:nvPr>
            <p:ph type="body" sz="half" idx="1"/>
          </p:nvPr>
        </p:nvSpPr>
        <p:spPr>
          <a:xfrm>
            <a:off x="1258888" y="1341438"/>
            <a:ext cx="3636962" cy="478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5048250" y="1341438"/>
            <a:ext cx="3638550" cy="478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solidFill>
                  <a:schemeClr val="bg1"/>
                </a:solidFill>
              </a:defRPr>
            </a:lvl1pPr>
          </a:lstStyle>
          <a:p>
            <a:r>
              <a:rPr lang="zh-CN" altLang="en-US"/>
              <a:t>单击此处编辑母版标题样式</a:t>
            </a:r>
          </a:p>
        </p:txBody>
      </p:sp>
      <p:sp>
        <p:nvSpPr>
          <p:cNvPr id="3" name="内容占位符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33794" name="Rectangle 2"/>
          <p:cNvSpPr>
            <a:spLocks noGrp="1" noChangeArrowheads="1"/>
          </p:cNvSpPr>
          <p:nvPr>
            <p:ph type="ctrTitle"/>
          </p:nvPr>
        </p:nvSpPr>
        <p:spPr>
          <a:xfrm>
            <a:off x="685800" y="990600"/>
            <a:ext cx="7772400" cy="1371600"/>
          </a:xfrm>
        </p:spPr>
        <p:txBody>
          <a:bodyPr/>
          <a:lstStyle>
            <a:lvl1pPr algn="ctr">
              <a:defRPr sz="4400" b="1">
                <a:effectLst>
                  <a:outerShdw blurRad="38100" dist="38100" dir="2700000" algn="tl">
                    <a:srgbClr val="000000">
                      <a:alpha val="43137"/>
                    </a:srgbClr>
                  </a:outerShdw>
                </a:effectLst>
                <a:latin typeface="黑体" pitchFamily="49" charset="-122"/>
                <a:ea typeface="黑体" pitchFamily="49" charset="-122"/>
              </a:defRPr>
            </a:lvl1pPr>
          </a:lstStyle>
          <a:p>
            <a:pPr lvl="0"/>
            <a:r>
              <a:rPr lang="zh-CN" altLang="en-US" noProof="0" dirty="0"/>
              <a:t>单击此处编辑母版标题样式</a:t>
            </a:r>
          </a:p>
        </p:txBody>
      </p:sp>
      <p:sp>
        <p:nvSpPr>
          <p:cNvPr id="33795" name="Rectangle 3"/>
          <p:cNvSpPr>
            <a:spLocks noGrp="1" noChangeArrowheads="1"/>
          </p:cNvSpPr>
          <p:nvPr>
            <p:ph type="subTitle" idx="1"/>
          </p:nvPr>
        </p:nvSpPr>
        <p:spPr>
          <a:xfrm>
            <a:off x="1447800" y="5013176"/>
            <a:ext cx="7010400" cy="1024136"/>
          </a:xfrm>
        </p:spPr>
        <p:txBody>
          <a:bodyPr/>
          <a:lstStyle>
            <a:lvl1pPr marL="0" indent="0" algn="ctr">
              <a:buFont typeface="Wingdings" pitchFamily="2" charset="2"/>
              <a:buNone/>
              <a:defRPr sz="2800">
                <a:effectLst>
                  <a:outerShdw blurRad="38100" dist="38100" dir="2700000" algn="tl">
                    <a:srgbClr val="000000">
                      <a:alpha val="43137"/>
                    </a:srgbClr>
                  </a:outerShdw>
                </a:effectLst>
                <a:latin typeface="黑体" pitchFamily="49" charset="-122"/>
                <a:ea typeface="黑体" pitchFamily="49" charset="-122"/>
              </a:defRPr>
            </a:lvl1pPr>
          </a:lstStyle>
          <a:p>
            <a:pPr lvl="0"/>
            <a:r>
              <a:rPr lang="zh-CN" altLang="en-US" noProof="0" dirty="0"/>
              <a:t>单击此处编辑母版副标题样式</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solidFill>
                  <a:schemeClr val="bg1"/>
                </a:solidFill>
              </a:defRPr>
            </a:lvl1pPr>
          </a:lstStyle>
          <a:p>
            <a:r>
              <a:rPr lang="zh-CN" altLang="en-US"/>
              <a:t>单击此处编辑母版标题样式</a:t>
            </a:r>
          </a:p>
        </p:txBody>
      </p:sp>
      <p:sp>
        <p:nvSpPr>
          <p:cNvPr id="3" name="内容占位符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Line 5"/>
          <p:cNvSpPr>
            <a:spLocks noChangeShapeType="1"/>
          </p:cNvSpPr>
          <p:nvPr userDrawn="1"/>
        </p:nvSpPr>
        <p:spPr bwMode="auto">
          <a:xfrm flipV="1">
            <a:off x="609600" y="6172200"/>
            <a:ext cx="7924800" cy="0"/>
          </a:xfrm>
          <a:prstGeom prst="line">
            <a:avLst/>
          </a:prstGeom>
          <a:noFill/>
          <a:ln w="3175">
            <a:solidFill>
              <a:schemeClr val="accent2"/>
            </a:solidFill>
            <a:round/>
            <a:headEnd/>
            <a:tailEnd/>
          </a:ln>
          <a:effectLst/>
          <a:extLst>
            <a:ext uri="{909E8E84-426E-40DD-AFC4-6F175D3DCCD1}"/>
            <a:ext uri="{AF507438-7753-43E0-B8FC-AC1667EBCBE1}"/>
          </a:extLst>
        </p:spPr>
        <p:txBody>
          <a:bodyPr/>
          <a:lstStyle/>
          <a:p>
            <a:pPr eaLnBrk="0" hangingPunct="0">
              <a:defRPr/>
            </a:pPr>
            <a:endParaRPr lang="zh-CN" altLang="en-US">
              <a:ea typeface="宋体" panose="02010600030101010101" pitchFamily="2" charset="-122"/>
            </a:endParaRPr>
          </a:p>
        </p:txBody>
      </p:sp>
      <p:sp>
        <p:nvSpPr>
          <p:cNvPr id="2" name="内容占位符 1"/>
          <p:cNvSpPr>
            <a:spLocks noGrp="1"/>
          </p:cNvSpPr>
          <p:nvPr>
            <p:ph/>
          </p:nvPr>
        </p:nvSpPr>
        <p:spPr>
          <a:xfrm>
            <a:off x="566738" y="304800"/>
            <a:ext cx="8008937" cy="5715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dt" sz="half" idx="10"/>
          </p:nvPr>
        </p:nvSpPr>
        <p:spPr>
          <a:xfrm>
            <a:off x="3348038" y="6245225"/>
            <a:ext cx="5219700" cy="352425"/>
          </a:xfrm>
          <a:prstGeom prst="rect">
            <a:avLst/>
          </a:prstGeom>
        </p:spPr>
        <p:txBody>
          <a:bodyPr/>
          <a:lstStyle>
            <a:lvl1pPr eaLnBrk="0" hangingPunct="0">
              <a:defRPr sz="1200" b="0">
                <a:ea typeface="宋体" pitchFamily="2" charset="-122"/>
              </a:defRPr>
            </a:lvl1pPr>
          </a:lstStyle>
          <a:p>
            <a:pPr>
              <a:defRPr/>
            </a:pPr>
            <a:r>
              <a:rPr lang="en-US" altLang="zh-CN"/>
              <a:t>@INSTITUTE OF KARST GEOLOGY, CHINA GEOLOGICAL SURVEY</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p>
        </p:txBody>
      </p:sp>
      <p:sp>
        <p:nvSpPr>
          <p:cNvPr id="3" name="内容占位符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Line 5"/>
          <p:cNvSpPr>
            <a:spLocks noChangeShapeType="1"/>
          </p:cNvSpPr>
          <p:nvPr userDrawn="1"/>
        </p:nvSpPr>
        <p:spPr bwMode="auto">
          <a:xfrm flipV="1">
            <a:off x="609600" y="6172200"/>
            <a:ext cx="7924800" cy="0"/>
          </a:xfrm>
          <a:prstGeom prst="line">
            <a:avLst/>
          </a:prstGeom>
          <a:noFill/>
          <a:ln w="3175">
            <a:solidFill>
              <a:schemeClr val="accent2"/>
            </a:solidFill>
            <a:round/>
            <a:headEnd/>
            <a:tailEnd/>
          </a:ln>
          <a:effectLst/>
          <a:extLst>
            <a:ext uri="{909E8E84-426E-40DD-AFC4-6F175D3DCCD1}"/>
            <a:ext uri="{AF507438-7753-43E0-B8FC-AC1667EBCBE1}"/>
          </a:extLst>
        </p:spPr>
        <p:txBody>
          <a:bodyPr/>
          <a:lstStyle/>
          <a:p>
            <a:pPr eaLnBrk="0" hangingPunct="0">
              <a:defRPr/>
            </a:pPr>
            <a:endParaRPr lang="zh-CN" altLang="en-US">
              <a:ea typeface="宋体" panose="02010600030101010101" pitchFamily="2" charset="-122"/>
            </a:endParaRPr>
          </a:p>
        </p:txBody>
      </p:sp>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6" name="Rectangle 6"/>
          <p:cNvSpPr>
            <a:spLocks noGrp="1" noChangeArrowheads="1"/>
          </p:cNvSpPr>
          <p:nvPr>
            <p:ph type="dt" sz="half" idx="10"/>
          </p:nvPr>
        </p:nvSpPr>
        <p:spPr>
          <a:xfrm>
            <a:off x="3348038" y="6245225"/>
            <a:ext cx="5219700" cy="352425"/>
          </a:xfrm>
          <a:prstGeom prst="rect">
            <a:avLst/>
          </a:prstGeom>
        </p:spPr>
        <p:txBody>
          <a:bodyPr/>
          <a:lstStyle>
            <a:lvl1pPr eaLnBrk="0" hangingPunct="0">
              <a:defRPr sz="1200" b="0">
                <a:ea typeface="宋体" pitchFamily="2" charset="-122"/>
              </a:defRPr>
            </a:lvl1pPr>
          </a:lstStyle>
          <a:p>
            <a:pPr>
              <a:defRPr/>
            </a:pPr>
            <a:r>
              <a:rPr lang="en-US" altLang="zh-CN"/>
              <a:t>@INSTITUTE OF KARST GEOLOGY, CHINA GEOLOGICAL SURVEY</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图片">
    <p:spTree>
      <p:nvGrpSpPr>
        <p:cNvPr id="1" name=""/>
        <p:cNvGrpSpPr/>
        <p:nvPr/>
      </p:nvGrpSpPr>
      <p:grpSpPr>
        <a:xfrm>
          <a:off x="0" y="0"/>
          <a:ext cx="0" cy="0"/>
          <a:chOff x="0" y="0"/>
          <a:chExt cx="0" cy="0"/>
        </a:xfrm>
      </p:grpSpPr>
      <p:sp>
        <p:nvSpPr>
          <p:cNvPr id="2" name="标题 1"/>
          <p:cNvSpPr>
            <a:spLocks noGrp="1"/>
          </p:cNvSpPr>
          <p:nvPr>
            <p:ph type="title"/>
          </p:nvPr>
        </p:nvSpPr>
        <p:spPr>
          <a:xfrm>
            <a:off x="1792288" y="5513784"/>
            <a:ext cx="5486400" cy="566738"/>
          </a:xfrm>
        </p:spPr>
        <p:txBody>
          <a:bodyPr/>
          <a:lstStyle>
            <a:lvl1pPr algn="ctr">
              <a:defRPr sz="2000" b="0">
                <a:latin typeface="华文新魏" pitchFamily="2" charset="-122"/>
                <a:ea typeface="华文新魏" pitchFamily="2" charset="-122"/>
              </a:defRPr>
            </a:lvl1pPr>
          </a:lstStyle>
          <a:p>
            <a:r>
              <a:rPr lang="zh-CN" altLang="en-US" dirty="0"/>
              <a:t>单击此处编辑母版标题样式</a:t>
            </a:r>
          </a:p>
        </p:txBody>
      </p:sp>
      <p:sp>
        <p:nvSpPr>
          <p:cNvPr id="3" name="图片占位符 2"/>
          <p:cNvSpPr>
            <a:spLocks noGrp="1"/>
          </p:cNvSpPr>
          <p:nvPr>
            <p:ph type="pic" idx="1"/>
          </p:nvPr>
        </p:nvSpPr>
        <p:spPr>
          <a:xfrm>
            <a:off x="539552" y="260648"/>
            <a:ext cx="8064896" cy="51845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dirty="0"/>
          </a:p>
        </p:txBody>
      </p:sp>
      <p:sp>
        <p:nvSpPr>
          <p:cNvPr id="4" name="文本占位符 3"/>
          <p:cNvSpPr>
            <a:spLocks noGrp="1"/>
          </p:cNvSpPr>
          <p:nvPr>
            <p:ph type="body" sz="half" idx="2"/>
          </p:nvPr>
        </p:nvSpPr>
        <p:spPr>
          <a:xfrm>
            <a:off x="1792288" y="6080522"/>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表格">
    <p:spTree>
      <p:nvGrpSpPr>
        <p:cNvPr id="1" name=""/>
        <p:cNvGrpSpPr/>
        <p:nvPr/>
      </p:nvGrpSpPr>
      <p:grpSpPr>
        <a:xfrm>
          <a:off x="0" y="0"/>
          <a:ext cx="0" cy="0"/>
          <a:chOff x="0" y="0"/>
          <a:chExt cx="0" cy="0"/>
        </a:xfrm>
      </p:grpSpPr>
      <p:sp>
        <p:nvSpPr>
          <p:cNvPr id="2" name="标题 1"/>
          <p:cNvSpPr>
            <a:spLocks noGrp="1"/>
          </p:cNvSpPr>
          <p:nvPr>
            <p:ph type="title"/>
          </p:nvPr>
        </p:nvSpPr>
        <p:spPr>
          <a:xfrm>
            <a:off x="1835696" y="332656"/>
            <a:ext cx="5486400" cy="566738"/>
          </a:xfrm>
        </p:spPr>
        <p:txBody>
          <a:bodyPr/>
          <a:lstStyle>
            <a:lvl1pPr algn="ctr">
              <a:defRPr sz="2000" b="0">
                <a:latin typeface="华文新魏" pitchFamily="2" charset="-122"/>
                <a:ea typeface="华文新魏" pitchFamily="2" charset="-122"/>
              </a:defRPr>
            </a:lvl1pPr>
          </a:lstStyle>
          <a:p>
            <a:r>
              <a:rPr lang="zh-CN" altLang="en-US" dirty="0"/>
              <a:t>单击此处编辑母版标题样式</a:t>
            </a:r>
          </a:p>
        </p:txBody>
      </p:sp>
      <p:sp>
        <p:nvSpPr>
          <p:cNvPr id="3" name="图片占位符 2"/>
          <p:cNvSpPr>
            <a:spLocks noGrp="1"/>
          </p:cNvSpPr>
          <p:nvPr>
            <p:ph type="pic" idx="1"/>
          </p:nvPr>
        </p:nvSpPr>
        <p:spPr>
          <a:xfrm>
            <a:off x="539552" y="1124744"/>
            <a:ext cx="8064896" cy="56886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Album Cover">
    <p:spTree>
      <p:nvGrpSpPr>
        <p:cNvPr id="1" name=""/>
        <p:cNvGrpSpPr/>
        <p:nvPr/>
      </p:nvGrpSpPr>
      <p:grpSpPr>
        <a:xfrm>
          <a:off x="0" y="0"/>
          <a:ext cx="0" cy="0"/>
          <a:chOff x="0" y="0"/>
          <a:chExt cx="0" cy="0"/>
        </a:xfrm>
      </p:grpSpPr>
      <p:sp>
        <p:nvSpPr>
          <p:cNvPr id="4" name="Rectangle 7"/>
          <p:cNvSpPr>
            <a:spLocks/>
          </p:cNvSpPr>
          <p:nvPr/>
        </p:nvSpPr>
        <p:spPr bwMode="auto">
          <a:xfrm>
            <a:off x="454025" y="5181600"/>
            <a:ext cx="8229600" cy="1143000"/>
          </a:xfrm>
          <a:prstGeom prst="rect">
            <a:avLst/>
          </a:prstGeom>
          <a:noFill/>
          <a:ln>
            <a:noFill/>
          </a:ln>
          <a:extLst>
            <a:ext uri="{909E8E84-426E-40DD-AFC4-6F175D3DCCD1}"/>
            <a:ext uri="{91240B29-F687-4F45-9708-019B960494DF}"/>
          </a:extLst>
        </p:spPr>
        <p:txBody>
          <a:bodyPr anchor="ctr"/>
          <a:lstStyle>
            <a:lvl1pPr>
              <a:defRPr b="1">
                <a:solidFill>
                  <a:schemeClr val="tx1"/>
                </a:solidFill>
                <a:latin typeface="Verdana" panose="020B0604030504040204" pitchFamily="34" charset="0"/>
                <a:ea typeface="宋体" panose="02010600030101010101" pitchFamily="2" charset="-122"/>
              </a:defRPr>
            </a:lvl1pPr>
            <a:lvl2pPr marL="742950" indent="-285750">
              <a:defRPr b="1">
                <a:solidFill>
                  <a:schemeClr val="tx1"/>
                </a:solidFill>
                <a:latin typeface="Verdana" panose="020B0604030504040204" pitchFamily="34" charset="0"/>
                <a:ea typeface="宋体" panose="02010600030101010101" pitchFamily="2" charset="-122"/>
              </a:defRPr>
            </a:lvl2pPr>
            <a:lvl3pPr marL="1143000" indent="-228600">
              <a:defRPr b="1">
                <a:solidFill>
                  <a:schemeClr val="tx1"/>
                </a:solidFill>
                <a:latin typeface="Verdana" panose="020B0604030504040204" pitchFamily="34" charset="0"/>
                <a:ea typeface="宋体" panose="02010600030101010101" pitchFamily="2" charset="-122"/>
              </a:defRPr>
            </a:lvl3pPr>
            <a:lvl4pPr marL="1600200" indent="-228600">
              <a:defRPr b="1">
                <a:solidFill>
                  <a:schemeClr val="tx1"/>
                </a:solidFill>
                <a:latin typeface="Verdana" panose="020B0604030504040204" pitchFamily="34" charset="0"/>
                <a:ea typeface="宋体" panose="02010600030101010101" pitchFamily="2" charset="-122"/>
              </a:defRPr>
            </a:lvl4pPr>
            <a:lvl5pPr marL="2057400" indent="-228600">
              <a:defRPr b="1">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Verdana" panose="020B0604030504040204" pitchFamily="34" charset="0"/>
                <a:ea typeface="宋体" panose="02010600030101010101" pitchFamily="2" charset="-122"/>
              </a:defRPr>
            </a:lvl9pPr>
          </a:lstStyle>
          <a:p>
            <a:pPr algn="ctr">
              <a:defRPr/>
            </a:pPr>
            <a:endParaRPr lang="en-US" altLang="zh-CN" sz="3200" b="0" i="1">
              <a:latin typeface="Calibri" panose="020F0502020204030204" pitchFamily="34" charset="0"/>
            </a:endParaRPr>
          </a:p>
        </p:txBody>
      </p:sp>
      <p:sp>
        <p:nvSpPr>
          <p:cNvPr id="24" name="Rectangle 7"/>
          <p:cNvSpPr>
            <a:spLocks noGrp="1"/>
          </p:cNvSpPr>
          <p:nvPr>
            <p:ph type="title"/>
          </p:nvPr>
        </p:nvSpPr>
        <p:spPr>
          <a:xfrm>
            <a:off x="228601" y="3962400"/>
            <a:ext cx="8298485" cy="1066800"/>
          </a:xfrm>
        </p:spPr>
        <p:txBody>
          <a:bodyPr bIns="0"/>
          <a:lstStyle>
            <a:lvl1pPr algn="r" eaLnBrk="1" latinLnBrk="0" hangingPunct="1">
              <a:defRPr kumimoji="0" lang="en-US" dirty="0"/>
            </a:lvl1pPr>
            <a:extLst/>
          </a:lstStyle>
          <a:p>
            <a:r>
              <a:rPr lang="zh-CN" altLang="en-US"/>
              <a:t>单击此处编辑母版标题样式</a:t>
            </a:r>
            <a:endParaRPr lang="en-US" dirty="0"/>
          </a:p>
        </p:txBody>
      </p:sp>
      <p:sp>
        <p:nvSpPr>
          <p:cNvPr id="9" name="Rectangle 7"/>
          <p:cNvSpPr>
            <a:spLocks noGrp="1"/>
          </p:cNvSpPr>
          <p:nvPr>
            <p:ph type="body" sz="quarter" idx="10"/>
          </p:nvPr>
        </p:nvSpPr>
        <p:spPr>
          <a:xfrm>
            <a:off x="2133600" y="5133975"/>
            <a:ext cx="6386946" cy="1219200"/>
          </a:xfrm>
        </p:spPr>
        <p:txBody>
          <a:bodyPr tIns="0">
            <a:noAutofit/>
          </a:bodyPr>
          <a:lstStyle>
            <a:lvl1pPr marL="0" marR="0" indent="0" algn="r" rtl="0" eaLnBrk="1" latinLnBrk="0" hangingPunct="1">
              <a:spcBef>
                <a:spcPct val="20000"/>
              </a:spcBef>
              <a:buFontTx/>
              <a:buNone/>
              <a:defRPr kumimoji="0" sz="1800" i="0" baseline="0">
                <a:solidFill>
                  <a:schemeClr val="bg1"/>
                </a:solidFill>
                <a:latin typeface="+mn-lt"/>
                <a:ea typeface="+mn-ea"/>
                <a:cs typeface="+mn-cs"/>
              </a:defRPr>
            </a:lvl1pPr>
            <a:extLst/>
          </a:lstStyle>
          <a:p>
            <a:pPr lvl="0"/>
            <a:r>
              <a:rPr lang="zh-CN" altLang="en-US"/>
              <a:t>单击此处编辑母版文本样式</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Line 5"/>
          <p:cNvSpPr>
            <a:spLocks noChangeShapeType="1"/>
          </p:cNvSpPr>
          <p:nvPr userDrawn="1"/>
        </p:nvSpPr>
        <p:spPr bwMode="auto">
          <a:xfrm flipV="1">
            <a:off x="609600" y="6172200"/>
            <a:ext cx="7924800" cy="0"/>
          </a:xfrm>
          <a:prstGeom prst="line">
            <a:avLst/>
          </a:prstGeom>
          <a:noFill/>
          <a:ln w="3175">
            <a:solidFill>
              <a:schemeClr val="accent2"/>
            </a:solidFill>
            <a:round/>
            <a:headEnd/>
            <a:tailEnd/>
          </a:ln>
          <a:effectLst/>
          <a:extLst>
            <a:ext uri="{909E8E84-426E-40DD-AFC4-6F175D3DCCD1}"/>
            <a:ext uri="{AF507438-7753-43E0-B8FC-AC1667EBCBE1}"/>
          </a:extLst>
        </p:spPr>
        <p:txBody>
          <a:bodyPr/>
          <a:lstStyle/>
          <a:p>
            <a:pPr eaLnBrk="0" hangingPunct="0">
              <a:defRPr/>
            </a:pPr>
            <a:endParaRPr lang="zh-CN" altLang="en-US">
              <a:ea typeface="宋体" panose="02010600030101010101" pitchFamily="2" charset="-122"/>
            </a:endParaRPr>
          </a:p>
        </p:txBody>
      </p:sp>
      <p:sp>
        <p:nvSpPr>
          <p:cNvPr id="2" name="内容占位符 1"/>
          <p:cNvSpPr>
            <a:spLocks noGrp="1"/>
          </p:cNvSpPr>
          <p:nvPr>
            <p:ph/>
          </p:nvPr>
        </p:nvSpPr>
        <p:spPr>
          <a:xfrm>
            <a:off x="566738" y="304800"/>
            <a:ext cx="8008937" cy="5715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dt" sz="half" idx="10"/>
          </p:nvPr>
        </p:nvSpPr>
        <p:spPr>
          <a:xfrm>
            <a:off x="3348038" y="6245225"/>
            <a:ext cx="5219700" cy="352425"/>
          </a:xfrm>
          <a:prstGeom prst="rect">
            <a:avLst/>
          </a:prstGeom>
        </p:spPr>
        <p:txBody>
          <a:bodyPr/>
          <a:lstStyle>
            <a:lvl1pPr eaLnBrk="0" hangingPunct="0">
              <a:defRPr sz="1200" b="0">
                <a:ea typeface="宋体" pitchFamily="2" charset="-122"/>
              </a:defRPr>
            </a:lvl1pPr>
          </a:lstStyle>
          <a:p>
            <a:pPr>
              <a:defRPr/>
            </a:pPr>
            <a:r>
              <a:rPr lang="en-US" altLang="zh-CN"/>
              <a:t>@INSTITUTE OF KARST GEOLOGY, CHINA GEOLOGICAL SURVEY</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p>
        </p:txBody>
      </p:sp>
      <p:sp>
        <p:nvSpPr>
          <p:cNvPr id="3" name="内容占位符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Line 5"/>
          <p:cNvSpPr>
            <a:spLocks noChangeShapeType="1"/>
          </p:cNvSpPr>
          <p:nvPr userDrawn="1"/>
        </p:nvSpPr>
        <p:spPr bwMode="auto">
          <a:xfrm flipV="1">
            <a:off x="609600" y="6172200"/>
            <a:ext cx="7924800" cy="0"/>
          </a:xfrm>
          <a:prstGeom prst="line">
            <a:avLst/>
          </a:prstGeom>
          <a:noFill/>
          <a:ln w="3175">
            <a:solidFill>
              <a:schemeClr val="accent2"/>
            </a:solidFill>
            <a:round/>
            <a:headEnd/>
            <a:tailEnd/>
          </a:ln>
          <a:effectLst/>
          <a:extLst>
            <a:ext uri="{909E8E84-426E-40DD-AFC4-6F175D3DCCD1}"/>
            <a:ext uri="{AF507438-7753-43E0-B8FC-AC1667EBCBE1}"/>
          </a:extLst>
        </p:spPr>
        <p:txBody>
          <a:bodyPr/>
          <a:lstStyle/>
          <a:p>
            <a:pPr eaLnBrk="0" hangingPunct="0">
              <a:defRPr/>
            </a:pPr>
            <a:endParaRPr lang="zh-CN" altLang="en-US">
              <a:ea typeface="宋体" panose="02010600030101010101" pitchFamily="2" charset="-122"/>
            </a:endParaRPr>
          </a:p>
        </p:txBody>
      </p:sp>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6" name="Rectangle 6"/>
          <p:cNvSpPr>
            <a:spLocks noGrp="1" noChangeArrowheads="1"/>
          </p:cNvSpPr>
          <p:nvPr>
            <p:ph type="dt" sz="half" idx="10"/>
          </p:nvPr>
        </p:nvSpPr>
        <p:spPr>
          <a:xfrm>
            <a:off x="3348038" y="6245225"/>
            <a:ext cx="5219700" cy="352425"/>
          </a:xfrm>
          <a:prstGeom prst="rect">
            <a:avLst/>
          </a:prstGeom>
        </p:spPr>
        <p:txBody>
          <a:bodyPr/>
          <a:lstStyle>
            <a:lvl1pPr eaLnBrk="0" hangingPunct="0">
              <a:defRPr sz="1200" b="0">
                <a:ea typeface="宋体" pitchFamily="2" charset="-122"/>
              </a:defRPr>
            </a:lvl1pPr>
          </a:lstStyle>
          <a:p>
            <a:pPr>
              <a:defRPr/>
            </a:pPr>
            <a:r>
              <a:rPr lang="en-US" altLang="zh-CN"/>
              <a:t>@INSTITUTE OF KARST GEOLOGY, CHINA GEOLOGICAL SURVEY</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图片">
    <p:spTree>
      <p:nvGrpSpPr>
        <p:cNvPr id="1" name=""/>
        <p:cNvGrpSpPr/>
        <p:nvPr/>
      </p:nvGrpSpPr>
      <p:grpSpPr>
        <a:xfrm>
          <a:off x="0" y="0"/>
          <a:ext cx="0" cy="0"/>
          <a:chOff x="0" y="0"/>
          <a:chExt cx="0" cy="0"/>
        </a:xfrm>
      </p:grpSpPr>
      <p:sp>
        <p:nvSpPr>
          <p:cNvPr id="2" name="标题 1"/>
          <p:cNvSpPr>
            <a:spLocks noGrp="1"/>
          </p:cNvSpPr>
          <p:nvPr>
            <p:ph type="title"/>
          </p:nvPr>
        </p:nvSpPr>
        <p:spPr>
          <a:xfrm>
            <a:off x="1792288" y="5513784"/>
            <a:ext cx="5486400" cy="566738"/>
          </a:xfrm>
        </p:spPr>
        <p:txBody>
          <a:bodyPr/>
          <a:lstStyle>
            <a:lvl1pPr algn="ctr">
              <a:defRPr sz="2000" b="0">
                <a:latin typeface="华文新魏" pitchFamily="2" charset="-122"/>
                <a:ea typeface="华文新魏" pitchFamily="2" charset="-122"/>
              </a:defRPr>
            </a:lvl1pPr>
          </a:lstStyle>
          <a:p>
            <a:r>
              <a:rPr lang="zh-CN" altLang="en-US" dirty="0"/>
              <a:t>单击此处编辑母版标题样式</a:t>
            </a:r>
          </a:p>
        </p:txBody>
      </p:sp>
      <p:sp>
        <p:nvSpPr>
          <p:cNvPr id="3" name="图片占位符 2"/>
          <p:cNvSpPr>
            <a:spLocks noGrp="1"/>
          </p:cNvSpPr>
          <p:nvPr>
            <p:ph type="pic" idx="1"/>
          </p:nvPr>
        </p:nvSpPr>
        <p:spPr>
          <a:xfrm>
            <a:off x="539552" y="260648"/>
            <a:ext cx="8064896" cy="51845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dirty="0"/>
          </a:p>
        </p:txBody>
      </p:sp>
      <p:sp>
        <p:nvSpPr>
          <p:cNvPr id="4" name="文本占位符 3"/>
          <p:cNvSpPr>
            <a:spLocks noGrp="1"/>
          </p:cNvSpPr>
          <p:nvPr>
            <p:ph type="body" sz="half" idx="2"/>
          </p:nvPr>
        </p:nvSpPr>
        <p:spPr>
          <a:xfrm>
            <a:off x="1792288" y="6080522"/>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表格">
    <p:spTree>
      <p:nvGrpSpPr>
        <p:cNvPr id="1" name=""/>
        <p:cNvGrpSpPr/>
        <p:nvPr/>
      </p:nvGrpSpPr>
      <p:grpSpPr>
        <a:xfrm>
          <a:off x="0" y="0"/>
          <a:ext cx="0" cy="0"/>
          <a:chOff x="0" y="0"/>
          <a:chExt cx="0" cy="0"/>
        </a:xfrm>
      </p:grpSpPr>
      <p:sp>
        <p:nvSpPr>
          <p:cNvPr id="2" name="标题 1"/>
          <p:cNvSpPr>
            <a:spLocks noGrp="1"/>
          </p:cNvSpPr>
          <p:nvPr>
            <p:ph type="title"/>
          </p:nvPr>
        </p:nvSpPr>
        <p:spPr>
          <a:xfrm>
            <a:off x="1835696" y="332656"/>
            <a:ext cx="5486400" cy="566738"/>
          </a:xfrm>
        </p:spPr>
        <p:txBody>
          <a:bodyPr/>
          <a:lstStyle>
            <a:lvl1pPr algn="ctr">
              <a:defRPr sz="2000" b="0">
                <a:latin typeface="华文新魏" pitchFamily="2" charset="-122"/>
                <a:ea typeface="华文新魏" pitchFamily="2" charset="-122"/>
              </a:defRPr>
            </a:lvl1pPr>
          </a:lstStyle>
          <a:p>
            <a:r>
              <a:rPr lang="zh-CN" altLang="en-US" dirty="0"/>
              <a:t>单击此处编辑母版标题样式</a:t>
            </a:r>
          </a:p>
        </p:txBody>
      </p:sp>
      <p:sp>
        <p:nvSpPr>
          <p:cNvPr id="3" name="图片占位符 2"/>
          <p:cNvSpPr>
            <a:spLocks noGrp="1"/>
          </p:cNvSpPr>
          <p:nvPr>
            <p:ph type="pic" idx="1"/>
          </p:nvPr>
        </p:nvSpPr>
        <p:spPr>
          <a:xfrm>
            <a:off x="539552" y="1124744"/>
            <a:ext cx="8064896" cy="56886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Album Cover">
    <p:spTree>
      <p:nvGrpSpPr>
        <p:cNvPr id="1" name=""/>
        <p:cNvGrpSpPr/>
        <p:nvPr/>
      </p:nvGrpSpPr>
      <p:grpSpPr>
        <a:xfrm>
          <a:off x="0" y="0"/>
          <a:ext cx="0" cy="0"/>
          <a:chOff x="0" y="0"/>
          <a:chExt cx="0" cy="0"/>
        </a:xfrm>
      </p:grpSpPr>
      <p:sp>
        <p:nvSpPr>
          <p:cNvPr id="4" name="Rectangle 7"/>
          <p:cNvSpPr>
            <a:spLocks/>
          </p:cNvSpPr>
          <p:nvPr/>
        </p:nvSpPr>
        <p:spPr bwMode="auto">
          <a:xfrm>
            <a:off x="454025" y="5181600"/>
            <a:ext cx="8229600" cy="1143000"/>
          </a:xfrm>
          <a:prstGeom prst="rect">
            <a:avLst/>
          </a:prstGeom>
          <a:noFill/>
          <a:ln>
            <a:noFill/>
          </a:ln>
          <a:extLst>
            <a:ext uri="{909E8E84-426E-40DD-AFC4-6F175D3DCCD1}"/>
            <a:ext uri="{91240B29-F687-4F45-9708-019B960494DF}"/>
          </a:extLst>
        </p:spPr>
        <p:txBody>
          <a:bodyPr anchor="ctr"/>
          <a:lstStyle>
            <a:lvl1pPr>
              <a:defRPr b="1">
                <a:solidFill>
                  <a:schemeClr val="tx1"/>
                </a:solidFill>
                <a:latin typeface="Verdana" panose="020B0604030504040204" pitchFamily="34" charset="0"/>
                <a:ea typeface="宋体" panose="02010600030101010101" pitchFamily="2" charset="-122"/>
              </a:defRPr>
            </a:lvl1pPr>
            <a:lvl2pPr marL="742950" indent="-285750">
              <a:defRPr b="1">
                <a:solidFill>
                  <a:schemeClr val="tx1"/>
                </a:solidFill>
                <a:latin typeface="Verdana" panose="020B0604030504040204" pitchFamily="34" charset="0"/>
                <a:ea typeface="宋体" panose="02010600030101010101" pitchFamily="2" charset="-122"/>
              </a:defRPr>
            </a:lvl2pPr>
            <a:lvl3pPr marL="1143000" indent="-228600">
              <a:defRPr b="1">
                <a:solidFill>
                  <a:schemeClr val="tx1"/>
                </a:solidFill>
                <a:latin typeface="Verdana" panose="020B0604030504040204" pitchFamily="34" charset="0"/>
                <a:ea typeface="宋体" panose="02010600030101010101" pitchFamily="2" charset="-122"/>
              </a:defRPr>
            </a:lvl3pPr>
            <a:lvl4pPr marL="1600200" indent="-228600">
              <a:defRPr b="1">
                <a:solidFill>
                  <a:schemeClr val="tx1"/>
                </a:solidFill>
                <a:latin typeface="Verdana" panose="020B0604030504040204" pitchFamily="34" charset="0"/>
                <a:ea typeface="宋体" panose="02010600030101010101" pitchFamily="2" charset="-122"/>
              </a:defRPr>
            </a:lvl4pPr>
            <a:lvl5pPr marL="2057400" indent="-228600">
              <a:defRPr b="1">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Verdana" panose="020B0604030504040204" pitchFamily="34" charset="0"/>
                <a:ea typeface="宋体" panose="02010600030101010101" pitchFamily="2" charset="-122"/>
              </a:defRPr>
            </a:lvl9pPr>
          </a:lstStyle>
          <a:p>
            <a:pPr algn="ctr">
              <a:defRPr/>
            </a:pPr>
            <a:endParaRPr lang="en-US" altLang="zh-CN" sz="3200" b="0" i="1">
              <a:latin typeface="Calibri" panose="020F0502020204030204" pitchFamily="34" charset="0"/>
            </a:endParaRPr>
          </a:p>
        </p:txBody>
      </p:sp>
      <p:sp>
        <p:nvSpPr>
          <p:cNvPr id="24" name="Rectangle 7"/>
          <p:cNvSpPr>
            <a:spLocks noGrp="1"/>
          </p:cNvSpPr>
          <p:nvPr>
            <p:ph type="title"/>
          </p:nvPr>
        </p:nvSpPr>
        <p:spPr>
          <a:xfrm>
            <a:off x="228601" y="3962400"/>
            <a:ext cx="8298485" cy="1066800"/>
          </a:xfrm>
        </p:spPr>
        <p:txBody>
          <a:bodyPr bIns="0"/>
          <a:lstStyle>
            <a:lvl1pPr algn="r" eaLnBrk="1" latinLnBrk="0" hangingPunct="1">
              <a:defRPr kumimoji="0" lang="en-US" dirty="0"/>
            </a:lvl1pPr>
            <a:extLst/>
          </a:lstStyle>
          <a:p>
            <a:r>
              <a:rPr lang="zh-CN" altLang="en-US"/>
              <a:t>单击此处编辑母版标题样式</a:t>
            </a:r>
            <a:endParaRPr lang="en-US" dirty="0"/>
          </a:p>
        </p:txBody>
      </p:sp>
      <p:sp>
        <p:nvSpPr>
          <p:cNvPr id="9" name="Rectangle 7"/>
          <p:cNvSpPr>
            <a:spLocks noGrp="1"/>
          </p:cNvSpPr>
          <p:nvPr>
            <p:ph type="body" sz="quarter" idx="10"/>
          </p:nvPr>
        </p:nvSpPr>
        <p:spPr>
          <a:xfrm>
            <a:off x="2133600" y="5133975"/>
            <a:ext cx="6386946" cy="1219200"/>
          </a:xfrm>
        </p:spPr>
        <p:txBody>
          <a:bodyPr tIns="0">
            <a:noAutofit/>
          </a:bodyPr>
          <a:lstStyle>
            <a:lvl1pPr marL="0" marR="0" indent="0" algn="r" rtl="0" eaLnBrk="1" latinLnBrk="0" hangingPunct="1">
              <a:spcBef>
                <a:spcPct val="20000"/>
              </a:spcBef>
              <a:buFontTx/>
              <a:buNone/>
              <a:defRPr kumimoji="0" sz="1800" i="0" baseline="0">
                <a:solidFill>
                  <a:schemeClr val="bg1"/>
                </a:solidFill>
                <a:latin typeface="+mn-lt"/>
                <a:ea typeface="+mn-ea"/>
                <a:cs typeface="+mn-cs"/>
              </a:defRPr>
            </a:lvl1pPr>
            <a:extLst/>
          </a:lstStyle>
          <a:p>
            <a:pPr lvl="0"/>
            <a:r>
              <a:rPr lang="zh-CN" altLang="en-US"/>
              <a:t>单击此处编辑母版文本样式</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3.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1.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3.png"/><Relationship Id="rId5" Type="http://schemas.openxmlformats.org/officeDocument/2006/relationships/slideLayout" Target="../slideLayouts/slideLayout24.xml"/><Relationship Id="rId10" Type="http://schemas.openxmlformats.org/officeDocument/2006/relationships/theme" Target="../theme/theme3.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74675" y="304800"/>
            <a:ext cx="8001000" cy="1216025"/>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p>
            <a:pPr lvl="0"/>
            <a:r>
              <a:rPr lang="zh-CN" altLang="en-US" dirty="0"/>
              <a:t>单击此处编辑母版标题样式</a:t>
            </a:r>
          </a:p>
        </p:txBody>
      </p:sp>
      <p:sp>
        <p:nvSpPr>
          <p:cNvPr id="1027" name="Rectangle 3"/>
          <p:cNvSpPr>
            <a:spLocks noGrp="1" noChangeArrowheads="1"/>
          </p:cNvSpPr>
          <p:nvPr>
            <p:ph type="body" idx="1"/>
          </p:nvPr>
        </p:nvSpPr>
        <p:spPr bwMode="auto">
          <a:xfrm>
            <a:off x="566738" y="1752600"/>
            <a:ext cx="8001000" cy="426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pic>
        <p:nvPicPr>
          <p:cNvPr id="1028" name="Picture 2"/>
          <p:cNvPicPr>
            <a:picLocks noChangeAspect="1" noChangeArrowheads="1"/>
          </p:cNvPicPr>
          <p:nvPr userDrawn="1"/>
        </p:nvPicPr>
        <p:blipFill>
          <a:blip r:embed="rId11"/>
          <a:srcRect/>
          <a:stretch>
            <a:fillRect/>
          </a:stretch>
        </p:blipFill>
        <p:spPr bwMode="auto">
          <a:xfrm>
            <a:off x="-4763" y="1606550"/>
            <a:ext cx="9144001" cy="93663"/>
          </a:xfrm>
          <a:prstGeom prst="rect">
            <a:avLst/>
          </a:prstGeom>
          <a:noFill/>
          <a:ln w="9525">
            <a:noFill/>
            <a:miter lim="800000"/>
            <a:headEnd/>
            <a:tailEnd/>
          </a:ln>
        </p:spPr>
      </p:pic>
      <p:pic>
        <p:nvPicPr>
          <p:cNvPr id="1029" name="图片 1"/>
          <p:cNvPicPr>
            <a:picLocks noChangeAspect="1"/>
          </p:cNvPicPr>
          <p:nvPr userDrawn="1"/>
        </p:nvPicPr>
        <p:blipFill>
          <a:blip r:embed="rId12"/>
          <a:srcRect/>
          <a:stretch>
            <a:fillRect/>
          </a:stretch>
        </p:blipFill>
        <p:spPr bwMode="auto">
          <a:xfrm>
            <a:off x="179388" y="6261100"/>
            <a:ext cx="1690687" cy="4032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524" r:id="rId1"/>
    <p:sldLayoutId id="2147484523" r:id="rId2"/>
    <p:sldLayoutId id="2147484538" r:id="rId3"/>
    <p:sldLayoutId id="2147484522" r:id="rId4"/>
    <p:sldLayoutId id="2147484539" r:id="rId5"/>
    <p:sldLayoutId id="2147484521" r:id="rId6"/>
    <p:sldLayoutId id="2147484520" r:id="rId7"/>
    <p:sldLayoutId id="2147484519" r:id="rId8"/>
    <p:sldLayoutId id="2147484540" r:id="rId9"/>
  </p:sldLayoutIdLst>
  <p:txStyles>
    <p:titleStyle>
      <a:lvl1pPr algn="l" rtl="0" eaLnBrk="0" fontAlgn="base" hangingPunct="0">
        <a:spcBef>
          <a:spcPct val="0"/>
        </a:spcBef>
        <a:spcAft>
          <a:spcPct val="0"/>
        </a:spcAft>
        <a:defRPr sz="4000">
          <a:solidFill>
            <a:schemeClr val="bg1"/>
          </a:solidFill>
          <a:effectLst>
            <a:outerShdw blurRad="38100" dist="38100" dir="2700000" algn="tl">
              <a:srgbClr val="000000">
                <a:alpha val="43137"/>
              </a:srgbClr>
            </a:outerShdw>
          </a:effectLst>
          <a:latin typeface="黑体" pitchFamily="49" charset="-122"/>
          <a:ea typeface="黑体" pitchFamily="49" charset="-122"/>
          <a:cs typeface="+mj-cs"/>
        </a:defRPr>
      </a:lvl1pPr>
      <a:lvl2pPr algn="l" rtl="0" eaLnBrk="0" fontAlgn="base" hangingPunct="0">
        <a:spcBef>
          <a:spcPct val="0"/>
        </a:spcBef>
        <a:spcAft>
          <a:spcPct val="0"/>
        </a:spcAft>
        <a:defRPr sz="4000">
          <a:solidFill>
            <a:schemeClr val="bg1"/>
          </a:solidFill>
          <a:latin typeface="黑体" panose="02010609060101010101" pitchFamily="49" charset="-122"/>
          <a:ea typeface="黑体" panose="02010609060101010101" pitchFamily="49" charset="-122"/>
        </a:defRPr>
      </a:lvl2pPr>
      <a:lvl3pPr algn="l" rtl="0" eaLnBrk="0" fontAlgn="base" hangingPunct="0">
        <a:spcBef>
          <a:spcPct val="0"/>
        </a:spcBef>
        <a:spcAft>
          <a:spcPct val="0"/>
        </a:spcAft>
        <a:defRPr sz="4000">
          <a:solidFill>
            <a:schemeClr val="bg1"/>
          </a:solidFill>
          <a:latin typeface="黑体" panose="02010609060101010101" pitchFamily="49" charset="-122"/>
          <a:ea typeface="黑体" panose="02010609060101010101" pitchFamily="49" charset="-122"/>
        </a:defRPr>
      </a:lvl3pPr>
      <a:lvl4pPr algn="l" rtl="0" eaLnBrk="0" fontAlgn="base" hangingPunct="0">
        <a:spcBef>
          <a:spcPct val="0"/>
        </a:spcBef>
        <a:spcAft>
          <a:spcPct val="0"/>
        </a:spcAft>
        <a:defRPr sz="4000">
          <a:solidFill>
            <a:schemeClr val="bg1"/>
          </a:solidFill>
          <a:latin typeface="黑体" panose="02010609060101010101" pitchFamily="49" charset="-122"/>
          <a:ea typeface="黑体" panose="02010609060101010101" pitchFamily="49" charset="-122"/>
        </a:defRPr>
      </a:lvl4pPr>
      <a:lvl5pPr algn="l" rtl="0" eaLnBrk="0" fontAlgn="base" hangingPunct="0">
        <a:spcBef>
          <a:spcPct val="0"/>
        </a:spcBef>
        <a:spcAft>
          <a:spcPct val="0"/>
        </a:spcAft>
        <a:defRPr sz="4000">
          <a:solidFill>
            <a:schemeClr val="bg1"/>
          </a:solidFill>
          <a:latin typeface="黑体" panose="02010609060101010101" pitchFamily="49" charset="-122"/>
          <a:ea typeface="黑体" panose="02010609060101010101" pitchFamily="49" charset="-122"/>
        </a:defRPr>
      </a:lvl5pPr>
      <a:lvl6pPr marL="457200" algn="l" rtl="0" fontAlgn="base">
        <a:spcBef>
          <a:spcPct val="0"/>
        </a:spcBef>
        <a:spcAft>
          <a:spcPct val="0"/>
        </a:spcAft>
        <a:defRPr sz="3800">
          <a:solidFill>
            <a:schemeClr val="tx2"/>
          </a:solidFill>
          <a:latin typeface="Verdana" pitchFamily="34" charset="0"/>
          <a:ea typeface="宋体" pitchFamily="2" charset="-122"/>
        </a:defRPr>
      </a:lvl6pPr>
      <a:lvl7pPr marL="914400" algn="l" rtl="0" fontAlgn="base">
        <a:spcBef>
          <a:spcPct val="0"/>
        </a:spcBef>
        <a:spcAft>
          <a:spcPct val="0"/>
        </a:spcAft>
        <a:defRPr sz="3800">
          <a:solidFill>
            <a:schemeClr val="tx2"/>
          </a:solidFill>
          <a:latin typeface="Verdana" pitchFamily="34" charset="0"/>
          <a:ea typeface="宋体" pitchFamily="2" charset="-122"/>
        </a:defRPr>
      </a:lvl7pPr>
      <a:lvl8pPr marL="1371600" algn="l" rtl="0" fontAlgn="base">
        <a:spcBef>
          <a:spcPct val="0"/>
        </a:spcBef>
        <a:spcAft>
          <a:spcPct val="0"/>
        </a:spcAft>
        <a:defRPr sz="3800">
          <a:solidFill>
            <a:schemeClr val="tx2"/>
          </a:solidFill>
          <a:latin typeface="Verdana" pitchFamily="34" charset="0"/>
          <a:ea typeface="宋体" pitchFamily="2" charset="-122"/>
        </a:defRPr>
      </a:lvl8pPr>
      <a:lvl9pPr marL="1828800" algn="l" rtl="0" fontAlgn="base">
        <a:spcBef>
          <a:spcPct val="0"/>
        </a:spcBef>
        <a:spcAft>
          <a:spcPct val="0"/>
        </a:spcAft>
        <a:defRPr sz="3800">
          <a:solidFill>
            <a:schemeClr val="tx2"/>
          </a:solidFill>
          <a:latin typeface="Verdana" pitchFamily="34" charset="0"/>
          <a:ea typeface="宋体" pitchFamily="2" charset="-122"/>
        </a:defRPr>
      </a:lvl9pPr>
    </p:titleStyle>
    <p:bodyStyle>
      <a:lvl1pPr marL="469900" indent="-469900" algn="l" rtl="0" eaLnBrk="0" fontAlgn="base" hangingPunct="0">
        <a:spcBef>
          <a:spcPct val="20000"/>
        </a:spcBef>
        <a:spcAft>
          <a:spcPct val="0"/>
        </a:spcAft>
        <a:buClr>
          <a:schemeClr val="bg1"/>
        </a:buClr>
        <a:buFont typeface="Wingdings" pitchFamily="2" charset="2"/>
        <a:buChar char="o"/>
        <a:defRPr sz="2800">
          <a:solidFill>
            <a:schemeClr val="bg1"/>
          </a:solidFill>
          <a:effectLst>
            <a:outerShdw blurRad="38100" dist="38100" dir="2700000" algn="tl">
              <a:srgbClr val="000000">
                <a:alpha val="43137"/>
              </a:srgbClr>
            </a:outerShdw>
          </a:effectLst>
          <a:latin typeface="华文中宋" pitchFamily="2" charset="-122"/>
          <a:ea typeface="华文中宋" pitchFamily="2" charset="-122"/>
          <a:cs typeface="华文中宋"/>
        </a:defRPr>
      </a:lvl1pPr>
      <a:lvl2pPr marL="908050" indent="-436563" algn="l" rtl="0" eaLnBrk="0" fontAlgn="base" hangingPunct="0">
        <a:spcBef>
          <a:spcPct val="20000"/>
        </a:spcBef>
        <a:spcAft>
          <a:spcPct val="0"/>
        </a:spcAft>
        <a:buClr>
          <a:schemeClr val="bg1"/>
        </a:buClr>
        <a:buFont typeface="Wingdings" pitchFamily="2" charset="2"/>
        <a:buChar char="n"/>
        <a:defRPr sz="2400">
          <a:solidFill>
            <a:schemeClr val="bg1"/>
          </a:solidFill>
          <a:latin typeface="+mn-lt"/>
          <a:ea typeface="+mn-ea"/>
          <a:cs typeface="华文中宋"/>
        </a:defRPr>
      </a:lvl2pPr>
      <a:lvl3pPr marL="1304925" indent="-395288" algn="l" rtl="0" eaLnBrk="0" fontAlgn="base" hangingPunct="0">
        <a:spcBef>
          <a:spcPct val="20000"/>
        </a:spcBef>
        <a:spcAft>
          <a:spcPct val="0"/>
        </a:spcAft>
        <a:buClr>
          <a:schemeClr val="bg1"/>
        </a:buClr>
        <a:buFont typeface="Wingdings" pitchFamily="2" charset="2"/>
        <a:buChar char="l"/>
        <a:defRPr sz="2000">
          <a:solidFill>
            <a:schemeClr val="bg1"/>
          </a:solidFill>
          <a:latin typeface="+mn-lt"/>
          <a:ea typeface="+mn-ea"/>
          <a:cs typeface="华文中宋"/>
        </a:defRPr>
      </a:lvl3pPr>
      <a:lvl4pPr marL="1693863" indent="-387350" algn="l" rtl="0" eaLnBrk="0" fontAlgn="base" hangingPunct="0">
        <a:spcBef>
          <a:spcPct val="20000"/>
        </a:spcBef>
        <a:spcAft>
          <a:spcPct val="0"/>
        </a:spcAft>
        <a:buClr>
          <a:schemeClr val="bg1"/>
        </a:buClr>
        <a:buFont typeface="Wingdings" pitchFamily="2" charset="2"/>
        <a:buChar char="Ø"/>
        <a:defRPr>
          <a:solidFill>
            <a:schemeClr val="bg1"/>
          </a:solidFill>
          <a:latin typeface="+mn-lt"/>
          <a:ea typeface="+mn-ea"/>
          <a:cs typeface="华文中宋"/>
        </a:defRPr>
      </a:lvl4pPr>
      <a:lvl5pPr marL="2093913" indent="-398463" algn="l" rtl="0" eaLnBrk="0" fontAlgn="base" hangingPunct="0">
        <a:spcBef>
          <a:spcPct val="25000"/>
        </a:spcBef>
        <a:spcAft>
          <a:spcPct val="0"/>
        </a:spcAft>
        <a:buClr>
          <a:schemeClr val="bg1"/>
        </a:buClr>
        <a:buFont typeface="Wingdings" pitchFamily="2" charset="2"/>
        <a:buChar char=""/>
        <a:defRPr sz="1600">
          <a:solidFill>
            <a:schemeClr val="bg1"/>
          </a:solidFill>
          <a:latin typeface="+mn-lt"/>
          <a:ea typeface="+mn-ea"/>
          <a:cs typeface="华文中宋"/>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00206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74675" y="304800"/>
            <a:ext cx="8001000" cy="1216025"/>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lstStyle/>
          <a:p>
            <a:pPr lvl="0"/>
            <a:r>
              <a:rPr lang="zh-CN" altLang="en-US" noProof="1"/>
              <a:t>单击此处编辑母版标题样式</a:t>
            </a:r>
          </a:p>
        </p:txBody>
      </p:sp>
      <p:sp>
        <p:nvSpPr>
          <p:cNvPr id="1027" name="Rectangle 3"/>
          <p:cNvSpPr>
            <a:spLocks noGrp="1" noChangeArrowheads="1"/>
          </p:cNvSpPr>
          <p:nvPr>
            <p:ph type="body" idx="1"/>
          </p:nvPr>
        </p:nvSpPr>
        <p:spPr bwMode="auto">
          <a:xfrm>
            <a:off x="566738" y="1752600"/>
            <a:ext cx="8001000" cy="426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pic>
        <p:nvPicPr>
          <p:cNvPr id="11268" name="Picture 3" descr="C:\Documents and Settings\yang\桌面\未标题-2.png"/>
          <p:cNvPicPr>
            <a:picLocks noChangeAspect="1" noChangeArrowheads="1"/>
          </p:cNvPicPr>
          <p:nvPr/>
        </p:nvPicPr>
        <p:blipFill>
          <a:blip r:embed="rId12"/>
          <a:srcRect/>
          <a:stretch>
            <a:fillRect/>
          </a:stretch>
        </p:blipFill>
        <p:spPr bwMode="auto">
          <a:xfrm>
            <a:off x="444500" y="6172200"/>
            <a:ext cx="2255838" cy="646113"/>
          </a:xfrm>
          <a:prstGeom prst="rect">
            <a:avLst/>
          </a:prstGeom>
          <a:noFill/>
          <a:ln w="9525">
            <a:noFill/>
            <a:miter lim="800000"/>
            <a:headEnd/>
            <a:tailEnd/>
          </a:ln>
        </p:spPr>
      </p:pic>
      <p:pic>
        <p:nvPicPr>
          <p:cNvPr id="11269" name="Picture 2"/>
          <p:cNvPicPr>
            <a:picLocks noChangeAspect="1" noChangeArrowheads="1"/>
          </p:cNvPicPr>
          <p:nvPr/>
        </p:nvPicPr>
        <p:blipFill>
          <a:blip r:embed="rId13"/>
          <a:srcRect/>
          <a:stretch>
            <a:fillRect/>
          </a:stretch>
        </p:blipFill>
        <p:spPr bwMode="auto">
          <a:xfrm>
            <a:off x="-4763" y="1606550"/>
            <a:ext cx="9144001" cy="936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531" r:id="rId1"/>
    <p:sldLayoutId id="2147484530" r:id="rId2"/>
    <p:sldLayoutId id="2147484541" r:id="rId3"/>
    <p:sldLayoutId id="2147484529" r:id="rId4"/>
    <p:sldLayoutId id="2147484542" r:id="rId5"/>
    <p:sldLayoutId id="2147484528" r:id="rId6"/>
    <p:sldLayoutId id="2147484527" r:id="rId7"/>
    <p:sldLayoutId id="2147484526" r:id="rId8"/>
    <p:sldLayoutId id="2147484543" r:id="rId9"/>
    <p:sldLayoutId id="2147484525" r:id="rId10"/>
  </p:sldLayoutIdLst>
  <p:txStyles>
    <p:titleStyle>
      <a:lvl1pPr algn="l" rtl="0" fontAlgn="base">
        <a:spcBef>
          <a:spcPct val="0"/>
        </a:spcBef>
        <a:spcAft>
          <a:spcPct val="0"/>
        </a:spcAft>
        <a:defRPr sz="4000">
          <a:solidFill>
            <a:schemeClr val="bg1"/>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mj-cs"/>
        </a:defRPr>
      </a:lvl1pPr>
      <a:lvl2pPr algn="l" rtl="0" fontAlgn="base">
        <a:spcBef>
          <a:spcPct val="0"/>
        </a:spcBef>
        <a:spcAft>
          <a:spcPct val="0"/>
        </a:spcAft>
        <a:defRPr sz="4000">
          <a:solidFill>
            <a:schemeClr val="bg1"/>
          </a:solidFill>
          <a:latin typeface="黑体" panose="02010609060101010101" pitchFamily="2" charset="-122"/>
          <a:ea typeface="黑体" panose="02010609060101010101" pitchFamily="2" charset="-122"/>
        </a:defRPr>
      </a:lvl2pPr>
      <a:lvl3pPr algn="l" rtl="0" fontAlgn="base">
        <a:spcBef>
          <a:spcPct val="0"/>
        </a:spcBef>
        <a:spcAft>
          <a:spcPct val="0"/>
        </a:spcAft>
        <a:defRPr sz="4000">
          <a:solidFill>
            <a:schemeClr val="bg1"/>
          </a:solidFill>
          <a:latin typeface="黑体" panose="02010609060101010101" pitchFamily="2" charset="-122"/>
          <a:ea typeface="黑体" panose="02010609060101010101" pitchFamily="2" charset="-122"/>
        </a:defRPr>
      </a:lvl3pPr>
      <a:lvl4pPr algn="l" rtl="0" fontAlgn="base">
        <a:spcBef>
          <a:spcPct val="0"/>
        </a:spcBef>
        <a:spcAft>
          <a:spcPct val="0"/>
        </a:spcAft>
        <a:defRPr sz="4000">
          <a:solidFill>
            <a:schemeClr val="bg1"/>
          </a:solidFill>
          <a:latin typeface="黑体" panose="02010609060101010101" pitchFamily="2" charset="-122"/>
          <a:ea typeface="黑体" panose="02010609060101010101" pitchFamily="2" charset="-122"/>
        </a:defRPr>
      </a:lvl4pPr>
      <a:lvl5pPr algn="l" rtl="0" fontAlgn="base">
        <a:spcBef>
          <a:spcPct val="0"/>
        </a:spcBef>
        <a:spcAft>
          <a:spcPct val="0"/>
        </a:spcAft>
        <a:defRPr sz="4000">
          <a:solidFill>
            <a:schemeClr val="bg1"/>
          </a:solidFill>
          <a:latin typeface="黑体" panose="02010609060101010101" pitchFamily="2" charset="-122"/>
          <a:ea typeface="黑体" panose="02010609060101010101" pitchFamily="2" charset="-122"/>
        </a:defRPr>
      </a:lvl5pPr>
      <a:lvl6pPr marL="457200" algn="l" rtl="0" eaLnBrk="1" fontAlgn="base" hangingPunct="1">
        <a:spcBef>
          <a:spcPct val="0"/>
        </a:spcBef>
        <a:spcAft>
          <a:spcPct val="0"/>
        </a:spcAft>
        <a:defRPr sz="3800">
          <a:solidFill>
            <a:schemeClr val="tx2"/>
          </a:solidFill>
          <a:latin typeface="Verdana" panose="020B0604030504040204" pitchFamily="34" charset="0"/>
          <a:ea typeface="宋体" panose="02010600030101010101" pitchFamily="2" charset="-122"/>
        </a:defRPr>
      </a:lvl6pPr>
      <a:lvl7pPr marL="914400" algn="l" rtl="0" eaLnBrk="1" fontAlgn="base" hangingPunct="1">
        <a:spcBef>
          <a:spcPct val="0"/>
        </a:spcBef>
        <a:spcAft>
          <a:spcPct val="0"/>
        </a:spcAft>
        <a:defRPr sz="3800">
          <a:solidFill>
            <a:schemeClr val="tx2"/>
          </a:solidFill>
          <a:latin typeface="Verdana" panose="020B0604030504040204" pitchFamily="34" charset="0"/>
          <a:ea typeface="宋体" panose="02010600030101010101" pitchFamily="2" charset="-122"/>
        </a:defRPr>
      </a:lvl7pPr>
      <a:lvl8pPr marL="1371600" algn="l" rtl="0" eaLnBrk="1" fontAlgn="base" hangingPunct="1">
        <a:spcBef>
          <a:spcPct val="0"/>
        </a:spcBef>
        <a:spcAft>
          <a:spcPct val="0"/>
        </a:spcAft>
        <a:defRPr sz="3800">
          <a:solidFill>
            <a:schemeClr val="tx2"/>
          </a:solidFill>
          <a:latin typeface="Verdana" panose="020B0604030504040204" pitchFamily="34" charset="0"/>
          <a:ea typeface="宋体" panose="02010600030101010101" pitchFamily="2" charset="-122"/>
        </a:defRPr>
      </a:lvl8pPr>
      <a:lvl9pPr marL="1828800" algn="l" rtl="0" eaLnBrk="1" fontAlgn="base" hangingPunct="1">
        <a:spcBef>
          <a:spcPct val="0"/>
        </a:spcBef>
        <a:spcAft>
          <a:spcPct val="0"/>
        </a:spcAft>
        <a:defRPr sz="3800">
          <a:solidFill>
            <a:schemeClr val="tx2"/>
          </a:solidFill>
          <a:latin typeface="Verdana" panose="020B0604030504040204" pitchFamily="34" charset="0"/>
          <a:ea typeface="宋体" panose="02010600030101010101" pitchFamily="2" charset="-122"/>
        </a:defRPr>
      </a:lvl9pPr>
    </p:titleStyle>
    <p:bodyStyle>
      <a:lvl1pPr marL="469900" indent="-469900" algn="l" rtl="0" fontAlgn="base">
        <a:spcBef>
          <a:spcPct val="20000"/>
        </a:spcBef>
        <a:spcAft>
          <a:spcPct val="0"/>
        </a:spcAft>
        <a:buClr>
          <a:schemeClr val="bg1"/>
        </a:buClr>
        <a:buFont typeface="Wingdings" pitchFamily="2" charset="2"/>
        <a:buChar char="o"/>
        <a:defRPr sz="280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a:defRPr>
      </a:lvl1pPr>
      <a:lvl2pPr marL="908050" indent="-436563" algn="l" rtl="0" fontAlgn="base">
        <a:spcBef>
          <a:spcPct val="20000"/>
        </a:spcBef>
        <a:spcAft>
          <a:spcPct val="0"/>
        </a:spcAft>
        <a:buClr>
          <a:schemeClr val="bg1"/>
        </a:buClr>
        <a:buFont typeface="Wingdings" pitchFamily="2" charset="2"/>
        <a:buChar char="n"/>
        <a:defRPr sz="2400">
          <a:solidFill>
            <a:schemeClr val="bg1"/>
          </a:solidFill>
          <a:latin typeface="+mn-lt"/>
          <a:ea typeface="+mn-ea"/>
          <a:cs typeface="华文中宋"/>
        </a:defRPr>
      </a:lvl2pPr>
      <a:lvl3pPr marL="1304925" indent="-395288" algn="l" rtl="0" fontAlgn="base">
        <a:spcBef>
          <a:spcPct val="20000"/>
        </a:spcBef>
        <a:spcAft>
          <a:spcPct val="0"/>
        </a:spcAft>
        <a:buClr>
          <a:schemeClr val="bg1"/>
        </a:buClr>
        <a:buFont typeface="Wingdings" pitchFamily="2" charset="2"/>
        <a:buChar char="l"/>
        <a:defRPr sz="2000">
          <a:solidFill>
            <a:schemeClr val="bg1"/>
          </a:solidFill>
          <a:latin typeface="+mn-lt"/>
          <a:ea typeface="+mn-ea"/>
          <a:cs typeface="华文中宋"/>
        </a:defRPr>
      </a:lvl3pPr>
      <a:lvl4pPr marL="1693863" indent="-387350" algn="l" rtl="0" fontAlgn="base">
        <a:spcBef>
          <a:spcPct val="20000"/>
        </a:spcBef>
        <a:spcAft>
          <a:spcPct val="0"/>
        </a:spcAft>
        <a:buClr>
          <a:schemeClr val="bg1"/>
        </a:buClr>
        <a:buFont typeface="Wingdings" pitchFamily="2" charset="2"/>
        <a:buChar char="Ø"/>
        <a:defRPr sz="2000">
          <a:solidFill>
            <a:schemeClr val="bg1"/>
          </a:solidFill>
          <a:latin typeface="+mn-lt"/>
          <a:ea typeface="+mn-ea"/>
          <a:cs typeface="华文中宋"/>
        </a:defRPr>
      </a:lvl4pPr>
      <a:lvl5pPr marL="2093913" indent="-398463" algn="l" rtl="0" fontAlgn="base">
        <a:spcBef>
          <a:spcPct val="25000"/>
        </a:spcBef>
        <a:spcAft>
          <a:spcPct val="0"/>
        </a:spcAft>
        <a:buClr>
          <a:schemeClr val="bg1"/>
        </a:buClr>
        <a:buFont typeface="Wingdings" pitchFamily="2" charset="2"/>
        <a:buChar char=""/>
        <a:defRPr sz="1600">
          <a:solidFill>
            <a:schemeClr val="bg1"/>
          </a:solidFill>
          <a:latin typeface="+mn-lt"/>
          <a:ea typeface="+mn-ea"/>
          <a:cs typeface="华文中宋"/>
        </a:defRPr>
      </a:lvl5pPr>
      <a:lvl6pPr marL="2551430" indent="-398780" algn="l" rtl="0" eaLnBrk="1" fontAlgn="base" hangingPunct="1">
        <a:spcBef>
          <a:spcPct val="25000"/>
        </a:spcBef>
        <a:spcAft>
          <a:spcPct val="0"/>
        </a:spcAft>
        <a:buClr>
          <a:schemeClr val="accent2"/>
        </a:buClr>
        <a:buFont typeface="Wingdings" panose="05000000000000000000" pitchFamily="2" charset="2"/>
        <a:buChar char="§"/>
        <a:defRPr sz="2000">
          <a:solidFill>
            <a:schemeClr val="tx1"/>
          </a:solidFill>
          <a:latin typeface="+mn-lt"/>
          <a:ea typeface="+mn-ea"/>
        </a:defRPr>
      </a:lvl6pPr>
      <a:lvl7pPr marL="3008630" indent="-398780" algn="l" rtl="0" eaLnBrk="1" fontAlgn="base" hangingPunct="1">
        <a:spcBef>
          <a:spcPct val="25000"/>
        </a:spcBef>
        <a:spcAft>
          <a:spcPct val="0"/>
        </a:spcAft>
        <a:buClr>
          <a:schemeClr val="accent2"/>
        </a:buClr>
        <a:buFont typeface="Wingdings" panose="05000000000000000000" pitchFamily="2" charset="2"/>
        <a:buChar char="§"/>
        <a:defRPr sz="2000">
          <a:solidFill>
            <a:schemeClr val="tx1"/>
          </a:solidFill>
          <a:latin typeface="+mn-lt"/>
          <a:ea typeface="+mn-ea"/>
        </a:defRPr>
      </a:lvl7pPr>
      <a:lvl8pPr marL="3465830" indent="-398780" algn="l" rtl="0" eaLnBrk="1" fontAlgn="base" hangingPunct="1">
        <a:spcBef>
          <a:spcPct val="25000"/>
        </a:spcBef>
        <a:spcAft>
          <a:spcPct val="0"/>
        </a:spcAft>
        <a:buClr>
          <a:schemeClr val="accent2"/>
        </a:buClr>
        <a:buFont typeface="Wingdings" panose="05000000000000000000" pitchFamily="2" charset="2"/>
        <a:buChar char="§"/>
        <a:defRPr sz="2000">
          <a:solidFill>
            <a:schemeClr val="tx1"/>
          </a:solidFill>
          <a:latin typeface="+mn-lt"/>
          <a:ea typeface="+mn-ea"/>
        </a:defRPr>
      </a:lvl8pPr>
      <a:lvl9pPr marL="3923030" indent="-398780" algn="l" rtl="0" eaLnBrk="1" fontAlgn="base" hangingPunct="1">
        <a:spcBef>
          <a:spcPct val="25000"/>
        </a:spcBef>
        <a:spcAft>
          <a:spcPct val="0"/>
        </a:spcAft>
        <a:buClr>
          <a:schemeClr val="accent2"/>
        </a:buClr>
        <a:buFont typeface="Wingdings" panose="05000000000000000000" pitchFamily="2" charset="2"/>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74675" y="304800"/>
            <a:ext cx="8001000" cy="1216025"/>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p>
            <a:pPr lvl="0"/>
            <a:r>
              <a:rPr lang="zh-CN" altLang="en-US" dirty="0"/>
              <a:t>单击此处编辑母版标题样式</a:t>
            </a:r>
          </a:p>
        </p:txBody>
      </p:sp>
      <p:sp>
        <p:nvSpPr>
          <p:cNvPr id="1027" name="Rectangle 3"/>
          <p:cNvSpPr>
            <a:spLocks noGrp="1" noChangeArrowheads="1"/>
          </p:cNvSpPr>
          <p:nvPr>
            <p:ph type="body" idx="1"/>
          </p:nvPr>
        </p:nvSpPr>
        <p:spPr bwMode="auto">
          <a:xfrm>
            <a:off x="566738" y="1752600"/>
            <a:ext cx="8001000" cy="426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pic>
        <p:nvPicPr>
          <p:cNvPr id="22532" name="Picture 3" descr="C:\Documents and Settings\yang\桌面\未标题-2.png"/>
          <p:cNvPicPr>
            <a:picLocks noChangeAspect="1" noChangeArrowheads="1"/>
          </p:cNvPicPr>
          <p:nvPr userDrawn="1"/>
        </p:nvPicPr>
        <p:blipFill>
          <a:blip r:embed="rId11"/>
          <a:srcRect/>
          <a:stretch>
            <a:fillRect/>
          </a:stretch>
        </p:blipFill>
        <p:spPr bwMode="auto">
          <a:xfrm>
            <a:off x="444500" y="6172200"/>
            <a:ext cx="2255838" cy="646113"/>
          </a:xfrm>
          <a:prstGeom prst="rect">
            <a:avLst/>
          </a:prstGeom>
          <a:noFill/>
          <a:ln w="9525">
            <a:noFill/>
            <a:miter lim="800000"/>
            <a:headEnd/>
            <a:tailEnd/>
          </a:ln>
        </p:spPr>
      </p:pic>
      <p:pic>
        <p:nvPicPr>
          <p:cNvPr id="22533" name="Picture 2"/>
          <p:cNvPicPr>
            <a:picLocks noChangeAspect="1" noChangeArrowheads="1"/>
          </p:cNvPicPr>
          <p:nvPr userDrawn="1"/>
        </p:nvPicPr>
        <p:blipFill>
          <a:blip r:embed="rId12"/>
          <a:srcRect/>
          <a:stretch>
            <a:fillRect/>
          </a:stretch>
        </p:blipFill>
        <p:spPr bwMode="auto">
          <a:xfrm>
            <a:off x="-4763" y="1606550"/>
            <a:ext cx="9144001" cy="936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537" r:id="rId1"/>
    <p:sldLayoutId id="2147484536" r:id="rId2"/>
    <p:sldLayoutId id="2147484544" r:id="rId3"/>
    <p:sldLayoutId id="2147484535" r:id="rId4"/>
    <p:sldLayoutId id="2147484545" r:id="rId5"/>
    <p:sldLayoutId id="2147484534" r:id="rId6"/>
    <p:sldLayoutId id="2147484533" r:id="rId7"/>
    <p:sldLayoutId id="2147484532" r:id="rId8"/>
    <p:sldLayoutId id="2147484546" r:id="rId9"/>
  </p:sldLayoutIdLst>
  <p:txStyles>
    <p:titleStyle>
      <a:lvl1pPr algn="l" rtl="0" eaLnBrk="0" fontAlgn="base" hangingPunct="0">
        <a:spcBef>
          <a:spcPct val="0"/>
        </a:spcBef>
        <a:spcAft>
          <a:spcPct val="0"/>
        </a:spcAft>
        <a:defRPr sz="4000">
          <a:solidFill>
            <a:schemeClr val="bg1"/>
          </a:solidFill>
          <a:effectLst>
            <a:outerShdw blurRad="38100" dist="38100" dir="2700000" algn="tl">
              <a:srgbClr val="000000">
                <a:alpha val="43137"/>
              </a:srgbClr>
            </a:outerShdw>
          </a:effectLst>
          <a:latin typeface="黑体" pitchFamily="49" charset="-122"/>
          <a:ea typeface="黑体" pitchFamily="49" charset="-122"/>
          <a:cs typeface="+mj-cs"/>
        </a:defRPr>
      </a:lvl1pPr>
      <a:lvl2pPr algn="l" rtl="0" eaLnBrk="0" fontAlgn="base" hangingPunct="0">
        <a:spcBef>
          <a:spcPct val="0"/>
        </a:spcBef>
        <a:spcAft>
          <a:spcPct val="0"/>
        </a:spcAft>
        <a:defRPr sz="4000">
          <a:solidFill>
            <a:schemeClr val="bg1"/>
          </a:solidFill>
          <a:latin typeface="黑体" panose="02010609060101010101" pitchFamily="49" charset="-122"/>
          <a:ea typeface="黑体" panose="02010609060101010101" pitchFamily="49" charset="-122"/>
        </a:defRPr>
      </a:lvl2pPr>
      <a:lvl3pPr algn="l" rtl="0" eaLnBrk="0" fontAlgn="base" hangingPunct="0">
        <a:spcBef>
          <a:spcPct val="0"/>
        </a:spcBef>
        <a:spcAft>
          <a:spcPct val="0"/>
        </a:spcAft>
        <a:defRPr sz="4000">
          <a:solidFill>
            <a:schemeClr val="bg1"/>
          </a:solidFill>
          <a:latin typeface="黑体" panose="02010609060101010101" pitchFamily="49" charset="-122"/>
          <a:ea typeface="黑体" panose="02010609060101010101" pitchFamily="49" charset="-122"/>
        </a:defRPr>
      </a:lvl3pPr>
      <a:lvl4pPr algn="l" rtl="0" eaLnBrk="0" fontAlgn="base" hangingPunct="0">
        <a:spcBef>
          <a:spcPct val="0"/>
        </a:spcBef>
        <a:spcAft>
          <a:spcPct val="0"/>
        </a:spcAft>
        <a:defRPr sz="4000">
          <a:solidFill>
            <a:schemeClr val="bg1"/>
          </a:solidFill>
          <a:latin typeface="黑体" panose="02010609060101010101" pitchFamily="49" charset="-122"/>
          <a:ea typeface="黑体" panose="02010609060101010101" pitchFamily="49" charset="-122"/>
        </a:defRPr>
      </a:lvl4pPr>
      <a:lvl5pPr algn="l" rtl="0" eaLnBrk="0" fontAlgn="base" hangingPunct="0">
        <a:spcBef>
          <a:spcPct val="0"/>
        </a:spcBef>
        <a:spcAft>
          <a:spcPct val="0"/>
        </a:spcAft>
        <a:defRPr sz="4000">
          <a:solidFill>
            <a:schemeClr val="bg1"/>
          </a:solidFill>
          <a:latin typeface="黑体" panose="02010609060101010101" pitchFamily="49" charset="-122"/>
          <a:ea typeface="黑体" panose="02010609060101010101" pitchFamily="49" charset="-122"/>
        </a:defRPr>
      </a:lvl5pPr>
      <a:lvl6pPr marL="457200" algn="l" rtl="0" fontAlgn="base">
        <a:spcBef>
          <a:spcPct val="0"/>
        </a:spcBef>
        <a:spcAft>
          <a:spcPct val="0"/>
        </a:spcAft>
        <a:defRPr sz="3800">
          <a:solidFill>
            <a:schemeClr val="tx2"/>
          </a:solidFill>
          <a:latin typeface="Verdana" pitchFamily="34" charset="0"/>
          <a:ea typeface="宋体" pitchFamily="2" charset="-122"/>
        </a:defRPr>
      </a:lvl6pPr>
      <a:lvl7pPr marL="914400" algn="l" rtl="0" fontAlgn="base">
        <a:spcBef>
          <a:spcPct val="0"/>
        </a:spcBef>
        <a:spcAft>
          <a:spcPct val="0"/>
        </a:spcAft>
        <a:defRPr sz="3800">
          <a:solidFill>
            <a:schemeClr val="tx2"/>
          </a:solidFill>
          <a:latin typeface="Verdana" pitchFamily="34" charset="0"/>
          <a:ea typeface="宋体" pitchFamily="2" charset="-122"/>
        </a:defRPr>
      </a:lvl7pPr>
      <a:lvl8pPr marL="1371600" algn="l" rtl="0" fontAlgn="base">
        <a:spcBef>
          <a:spcPct val="0"/>
        </a:spcBef>
        <a:spcAft>
          <a:spcPct val="0"/>
        </a:spcAft>
        <a:defRPr sz="3800">
          <a:solidFill>
            <a:schemeClr val="tx2"/>
          </a:solidFill>
          <a:latin typeface="Verdana" pitchFamily="34" charset="0"/>
          <a:ea typeface="宋体" pitchFamily="2" charset="-122"/>
        </a:defRPr>
      </a:lvl8pPr>
      <a:lvl9pPr marL="1828800" algn="l" rtl="0" fontAlgn="base">
        <a:spcBef>
          <a:spcPct val="0"/>
        </a:spcBef>
        <a:spcAft>
          <a:spcPct val="0"/>
        </a:spcAft>
        <a:defRPr sz="3800">
          <a:solidFill>
            <a:schemeClr val="tx2"/>
          </a:solidFill>
          <a:latin typeface="Verdana" pitchFamily="34" charset="0"/>
          <a:ea typeface="宋体" pitchFamily="2" charset="-122"/>
        </a:defRPr>
      </a:lvl9pPr>
    </p:titleStyle>
    <p:bodyStyle>
      <a:lvl1pPr marL="469900" indent="-469900" algn="l" rtl="0" eaLnBrk="0" fontAlgn="base" hangingPunct="0">
        <a:spcBef>
          <a:spcPct val="20000"/>
        </a:spcBef>
        <a:spcAft>
          <a:spcPct val="0"/>
        </a:spcAft>
        <a:buClr>
          <a:schemeClr val="bg1"/>
        </a:buClr>
        <a:buFont typeface="Wingdings" pitchFamily="2" charset="2"/>
        <a:buChar char="o"/>
        <a:defRPr sz="2800">
          <a:solidFill>
            <a:schemeClr val="bg1"/>
          </a:solidFill>
          <a:effectLst>
            <a:outerShdw blurRad="38100" dist="38100" dir="2700000" algn="tl">
              <a:srgbClr val="000000">
                <a:alpha val="43137"/>
              </a:srgbClr>
            </a:outerShdw>
          </a:effectLst>
          <a:latin typeface="华文中宋" pitchFamily="2" charset="-122"/>
          <a:ea typeface="华文中宋" pitchFamily="2" charset="-122"/>
          <a:cs typeface="华文中宋"/>
        </a:defRPr>
      </a:lvl1pPr>
      <a:lvl2pPr marL="908050" indent="-436563" algn="l" rtl="0" eaLnBrk="0" fontAlgn="base" hangingPunct="0">
        <a:spcBef>
          <a:spcPct val="20000"/>
        </a:spcBef>
        <a:spcAft>
          <a:spcPct val="0"/>
        </a:spcAft>
        <a:buClr>
          <a:schemeClr val="bg1"/>
        </a:buClr>
        <a:buFont typeface="Wingdings" pitchFamily="2" charset="2"/>
        <a:buChar char="n"/>
        <a:defRPr sz="2400">
          <a:solidFill>
            <a:schemeClr val="bg1"/>
          </a:solidFill>
          <a:latin typeface="+mn-lt"/>
          <a:ea typeface="+mn-ea"/>
          <a:cs typeface="华文中宋"/>
        </a:defRPr>
      </a:lvl2pPr>
      <a:lvl3pPr marL="1304925" indent="-395288" algn="l" rtl="0" eaLnBrk="0" fontAlgn="base" hangingPunct="0">
        <a:spcBef>
          <a:spcPct val="20000"/>
        </a:spcBef>
        <a:spcAft>
          <a:spcPct val="0"/>
        </a:spcAft>
        <a:buClr>
          <a:schemeClr val="bg1"/>
        </a:buClr>
        <a:buFont typeface="Wingdings" pitchFamily="2" charset="2"/>
        <a:buChar char="l"/>
        <a:defRPr sz="2000">
          <a:solidFill>
            <a:schemeClr val="bg1"/>
          </a:solidFill>
          <a:latin typeface="+mn-lt"/>
          <a:ea typeface="+mn-ea"/>
          <a:cs typeface="华文中宋"/>
        </a:defRPr>
      </a:lvl3pPr>
      <a:lvl4pPr marL="1693863" indent="-387350" algn="l" rtl="0" eaLnBrk="0" fontAlgn="base" hangingPunct="0">
        <a:spcBef>
          <a:spcPct val="20000"/>
        </a:spcBef>
        <a:spcAft>
          <a:spcPct val="0"/>
        </a:spcAft>
        <a:buClr>
          <a:schemeClr val="bg1"/>
        </a:buClr>
        <a:buFont typeface="Wingdings" pitchFamily="2" charset="2"/>
        <a:buChar char="Ø"/>
        <a:defRPr>
          <a:solidFill>
            <a:schemeClr val="bg1"/>
          </a:solidFill>
          <a:latin typeface="+mn-lt"/>
          <a:ea typeface="+mn-ea"/>
          <a:cs typeface="华文中宋"/>
        </a:defRPr>
      </a:lvl4pPr>
      <a:lvl5pPr marL="2093913" indent="-398463" algn="l" rtl="0" eaLnBrk="0" fontAlgn="base" hangingPunct="0">
        <a:spcBef>
          <a:spcPct val="25000"/>
        </a:spcBef>
        <a:spcAft>
          <a:spcPct val="0"/>
        </a:spcAft>
        <a:buClr>
          <a:schemeClr val="bg1"/>
        </a:buClr>
        <a:buFont typeface="Wingdings" pitchFamily="2" charset="2"/>
        <a:buChar char=""/>
        <a:defRPr sz="1600">
          <a:solidFill>
            <a:schemeClr val="bg1"/>
          </a:solidFill>
          <a:latin typeface="+mn-lt"/>
          <a:ea typeface="+mn-ea"/>
          <a:cs typeface="华文中宋"/>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http://www.cnwh.org/AboutHeritage/images/guide-05.jpg" TargetMode="External"/><Relationship Id="rId2" Type="http://schemas.openxmlformats.org/officeDocument/2006/relationships/image" Target="../media/image16.jpe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3.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1.xml"/><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1.xml"/><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tiff"/><Relationship Id="rId1" Type="http://schemas.openxmlformats.org/officeDocument/2006/relationships/slideLayout" Target="../slideLayouts/slideLayout11.xml"/><Relationship Id="rId5" Type="http://schemas.openxmlformats.org/officeDocument/2006/relationships/image" Target="../media/image46.png"/><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jpeg"/><Relationship Id="rId3" Type="http://schemas.openxmlformats.org/officeDocument/2006/relationships/image" Target="../media/image48.jpeg"/><Relationship Id="rId7" Type="http://schemas.openxmlformats.org/officeDocument/2006/relationships/image" Target="../media/image52.jpeg"/><Relationship Id="rId12" Type="http://schemas.openxmlformats.org/officeDocument/2006/relationships/image" Target="../media/image57.jpeg"/><Relationship Id="rId2" Type="http://schemas.openxmlformats.org/officeDocument/2006/relationships/image" Target="../media/image47.jpeg"/><Relationship Id="rId1" Type="http://schemas.openxmlformats.org/officeDocument/2006/relationships/slideLayout" Target="../slideLayouts/slideLayout11.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s>
</file>

<file path=ppt/slides/_rels/slide3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11.xml"/><Relationship Id="rId6" Type="http://schemas.openxmlformats.org/officeDocument/2006/relationships/image" Target="../media/image63.jpeg"/><Relationship Id="rId5" Type="http://schemas.openxmlformats.org/officeDocument/2006/relationships/image" Target="../media/image62.jpeg"/><Relationship Id="rId10" Type="http://schemas.openxmlformats.org/officeDocument/2006/relationships/image" Target="../media/image67.jpeg"/><Relationship Id="rId4" Type="http://schemas.openxmlformats.org/officeDocument/2006/relationships/image" Target="../media/image61.jpeg"/><Relationship Id="rId9" Type="http://schemas.openxmlformats.org/officeDocument/2006/relationships/image" Target="../media/image6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1.xml"/><Relationship Id="rId4" Type="http://schemas.openxmlformats.org/officeDocument/2006/relationships/image" Target="../media/image83.jpeg"/></Relationships>
</file>

<file path=ppt/slides/_rels/slide4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11.xml"/><Relationship Id="rId5" Type="http://schemas.openxmlformats.org/officeDocument/2006/relationships/image" Target="../media/image89.jpeg"/><Relationship Id="rId4" Type="http://schemas.openxmlformats.org/officeDocument/2006/relationships/image" Target="../media/image88.jpeg"/></Relationships>
</file>

<file path=ppt/slides/_rels/slide4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11.xml"/><Relationship Id="rId4" Type="http://schemas.openxmlformats.org/officeDocument/2006/relationships/image" Target="../media/image104.jpeg"/></Relationships>
</file>

<file path=ppt/slides/_rels/slide5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11.xml"/><Relationship Id="rId4" Type="http://schemas.openxmlformats.org/officeDocument/2006/relationships/image" Target="../media/image110.jpe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14.jpeg"/><Relationship Id="rId7" Type="http://schemas.openxmlformats.org/officeDocument/2006/relationships/image" Target="../media/image118.jpeg"/><Relationship Id="rId2" Type="http://schemas.openxmlformats.org/officeDocument/2006/relationships/image" Target="../media/image113.jpeg"/><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 Id="rId9" Type="http://schemas.openxmlformats.org/officeDocument/2006/relationships/image" Target="../media/image120.jpeg"/></Relationships>
</file>

<file path=ppt/slides/_rels/slide6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4149725"/>
            <a:ext cx="9144000" cy="13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dirty="0"/>
          </a:p>
        </p:txBody>
      </p:sp>
      <p:sp>
        <p:nvSpPr>
          <p:cNvPr id="33794" name="TextBox 6"/>
          <p:cNvSpPr txBox="1">
            <a:spLocks noChangeArrowheads="1"/>
          </p:cNvSpPr>
          <p:nvPr/>
        </p:nvSpPr>
        <p:spPr bwMode="auto">
          <a:xfrm>
            <a:off x="2611438" y="1970088"/>
            <a:ext cx="6281737" cy="1458912"/>
          </a:xfrm>
          <a:prstGeom prst="rect">
            <a:avLst/>
          </a:prstGeom>
          <a:noFill/>
          <a:ln w="9525">
            <a:noFill/>
            <a:miter lim="800000"/>
            <a:headEnd/>
            <a:tailEnd/>
          </a:ln>
        </p:spPr>
        <p:txBody>
          <a:bodyPr>
            <a:spAutoFit/>
          </a:bodyPr>
          <a:lstStyle/>
          <a:p>
            <a:pPr algn="r" eaLnBrk="0" hangingPunct="0">
              <a:lnSpc>
                <a:spcPct val="200000"/>
              </a:lnSpc>
            </a:pPr>
            <a:r>
              <a:rPr lang="zh-CN" altLang="en-US" sz="2800">
                <a:solidFill>
                  <a:schemeClr val="bg1"/>
                </a:solidFill>
                <a:latin typeface="微软雅黑" pitchFamily="34" charset="-122"/>
                <a:ea typeface="微软雅黑" pitchFamily="34" charset="-122"/>
                <a:cs typeface="Arial" charset="0"/>
              </a:rPr>
              <a:t>湘西地质公园 </a:t>
            </a:r>
            <a:r>
              <a:rPr lang="en-US" altLang="zh-CN" sz="2800">
                <a:solidFill>
                  <a:schemeClr val="bg1"/>
                </a:solidFill>
                <a:latin typeface="微软雅黑" pitchFamily="34" charset="-122"/>
                <a:ea typeface="微软雅黑" pitchFamily="34" charset="-122"/>
                <a:cs typeface="Arial" charset="0"/>
              </a:rPr>
              <a:t>— </a:t>
            </a:r>
            <a:r>
              <a:rPr lang="zh-CN" altLang="en-US" sz="2800">
                <a:solidFill>
                  <a:schemeClr val="bg1"/>
                </a:solidFill>
                <a:latin typeface="微软雅黑" pitchFamily="34" charset="-122"/>
                <a:ea typeface="微软雅黑" pitchFamily="34" charset="-122"/>
                <a:cs typeface="Arial" charset="0"/>
              </a:rPr>
              <a:t>申报、评估与活动</a:t>
            </a:r>
            <a:endParaRPr lang="en-US" altLang="zh-CN" sz="2800">
              <a:solidFill>
                <a:schemeClr val="bg1"/>
              </a:solidFill>
              <a:latin typeface="微软雅黑" pitchFamily="34" charset="-122"/>
              <a:ea typeface="微软雅黑" pitchFamily="34" charset="-122"/>
              <a:cs typeface="Arial" charset="0"/>
            </a:endParaRPr>
          </a:p>
          <a:p>
            <a:pPr algn="r" eaLnBrk="0" hangingPunct="0">
              <a:lnSpc>
                <a:spcPct val="200000"/>
              </a:lnSpc>
            </a:pPr>
            <a:r>
              <a:rPr lang="en-US" altLang="zh-CN" sz="2000">
                <a:solidFill>
                  <a:schemeClr val="bg1"/>
                </a:solidFill>
                <a:latin typeface="宋体" charset="-122"/>
                <a:ea typeface="微软雅黑" pitchFamily="34" charset="-122"/>
                <a:cs typeface="Arial" charset="0"/>
              </a:rPr>
              <a:t>——</a:t>
            </a:r>
            <a:r>
              <a:rPr lang="zh-CN" altLang="en-US" sz="2000">
                <a:solidFill>
                  <a:schemeClr val="bg1"/>
                </a:solidFill>
                <a:latin typeface="宋体" charset="-122"/>
                <a:ea typeface="微软雅黑" pitchFamily="34" charset="-122"/>
                <a:cs typeface="Arial" charset="0"/>
              </a:rPr>
              <a:t>湘西地质公园志愿者科普培训</a:t>
            </a:r>
          </a:p>
        </p:txBody>
      </p:sp>
      <p:sp>
        <p:nvSpPr>
          <p:cNvPr id="33795" name="文本框 2"/>
          <p:cNvSpPr txBox="1">
            <a:spLocks noChangeArrowheads="1"/>
          </p:cNvSpPr>
          <p:nvPr/>
        </p:nvSpPr>
        <p:spPr bwMode="auto">
          <a:xfrm>
            <a:off x="0" y="6597650"/>
            <a:ext cx="9144000" cy="230188"/>
          </a:xfrm>
          <a:prstGeom prst="rect">
            <a:avLst/>
          </a:prstGeom>
          <a:noFill/>
          <a:ln w="9525">
            <a:noFill/>
            <a:miter lim="800000"/>
            <a:headEnd/>
            <a:tailEnd/>
          </a:ln>
        </p:spPr>
        <p:txBody>
          <a:bodyPr>
            <a:spAutoFit/>
          </a:bodyPr>
          <a:lstStyle/>
          <a:p>
            <a:pPr algn="r" eaLnBrk="0" hangingPunct="0"/>
            <a:r>
              <a:rPr lang="en-US" altLang="zh-CN" sz="900">
                <a:solidFill>
                  <a:schemeClr val="bg1"/>
                </a:solidFill>
              </a:rPr>
              <a:t>2019-03-30  </a:t>
            </a:r>
            <a:endParaRPr lang="zh-CN" altLang="en-US" sz="900">
              <a:solidFill>
                <a:schemeClr val="bg1"/>
              </a:solidFill>
            </a:endParaRPr>
          </a:p>
        </p:txBody>
      </p:sp>
      <p:sp>
        <p:nvSpPr>
          <p:cNvPr id="33796" name="文本框 5"/>
          <p:cNvSpPr txBox="1">
            <a:spLocks noChangeArrowheads="1"/>
          </p:cNvSpPr>
          <p:nvPr/>
        </p:nvSpPr>
        <p:spPr bwMode="auto">
          <a:xfrm>
            <a:off x="5272088" y="5429250"/>
            <a:ext cx="3871912" cy="646113"/>
          </a:xfrm>
          <a:prstGeom prst="rect">
            <a:avLst/>
          </a:prstGeom>
          <a:noFill/>
          <a:ln w="9525">
            <a:noFill/>
            <a:miter lim="800000"/>
            <a:headEnd/>
            <a:tailEnd/>
          </a:ln>
        </p:spPr>
        <p:txBody>
          <a:bodyPr>
            <a:spAutoFit/>
          </a:bodyPr>
          <a:lstStyle/>
          <a:p>
            <a:pPr algn="ctr" eaLnBrk="0" hangingPunct="0"/>
            <a:r>
              <a:rPr lang="zh-CN" altLang="en-US">
                <a:solidFill>
                  <a:schemeClr val="bg1"/>
                </a:solidFill>
                <a:latin typeface="黑体" pitchFamily="49" charset="-122"/>
                <a:ea typeface="黑体" pitchFamily="49" charset="-122"/>
              </a:rPr>
              <a:t>张晶</a:t>
            </a:r>
            <a:endParaRPr lang="en-US" altLang="zh-CN">
              <a:solidFill>
                <a:schemeClr val="bg1"/>
              </a:solidFill>
              <a:latin typeface="黑体" pitchFamily="49" charset="-122"/>
              <a:ea typeface="黑体" pitchFamily="49" charset="-122"/>
            </a:endParaRPr>
          </a:p>
          <a:p>
            <a:pPr algn="ctr" eaLnBrk="0" hangingPunct="0"/>
            <a:r>
              <a:rPr lang="zh-CN" altLang="en-US">
                <a:solidFill>
                  <a:schemeClr val="bg1"/>
                </a:solidFill>
                <a:latin typeface="黑体" pitchFamily="49" charset="-122"/>
                <a:ea typeface="黑体" pitchFamily="49" charset="-122"/>
              </a:rPr>
              <a:t>中国地质科学院岩溶地质研究所</a:t>
            </a:r>
          </a:p>
        </p:txBody>
      </p:sp>
      <p:sp>
        <p:nvSpPr>
          <p:cNvPr id="6" name="文本框 5">
            <a:extLst>
              <a:ext uri="{FF2B5EF4-FFF2-40B4-BE49-F238E27FC236}"/>
            </a:extLst>
          </p:cNvPr>
          <p:cNvSpPr txBox="1"/>
          <p:nvPr/>
        </p:nvSpPr>
        <p:spPr>
          <a:xfrm>
            <a:off x="1908175" y="252413"/>
            <a:ext cx="2951163" cy="692150"/>
          </a:xfrm>
          <a:prstGeom prst="rect">
            <a:avLst/>
          </a:prstGeom>
          <a:noFill/>
        </p:spPr>
        <p:txBody>
          <a:bodyPr>
            <a:spAutoFit/>
          </a:bodyPr>
          <a:lstStyle/>
          <a:p>
            <a:pPr eaLnBrk="0" hangingPunct="0">
              <a:defRPr/>
            </a:pPr>
            <a:r>
              <a:rPr lang="zh-CN" altLang="en-US" sz="2400" spc="80" dirty="0">
                <a:solidFill>
                  <a:schemeClr val="bg1"/>
                </a:solidFill>
                <a:latin typeface="黑体" panose="02010609060101010101" pitchFamily="49" charset="-122"/>
                <a:ea typeface="黑体" panose="02010609060101010101" pitchFamily="49" charset="-122"/>
              </a:rPr>
              <a:t>湘西地质公园</a:t>
            </a:r>
            <a:endParaRPr lang="en-US" altLang="zh-CN" sz="2400" spc="80" dirty="0">
              <a:solidFill>
                <a:schemeClr val="bg1"/>
              </a:solidFill>
              <a:latin typeface="黑体" panose="02010609060101010101" pitchFamily="49" charset="-122"/>
              <a:ea typeface="黑体" panose="02010609060101010101" pitchFamily="49" charset="-122"/>
            </a:endParaRPr>
          </a:p>
          <a:p>
            <a:pPr eaLnBrk="0" hangingPunct="0">
              <a:defRPr/>
            </a:pPr>
            <a:r>
              <a:rPr lang="en-US" altLang="zh-CN" sz="15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XIANGXI  GEOPARK</a:t>
            </a:r>
            <a:endParaRPr lang="zh-CN" altLang="en-US" sz="15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3798" name="图片 6"/>
          <p:cNvPicPr>
            <a:picLocks noChangeAspect="1"/>
          </p:cNvPicPr>
          <p:nvPr/>
        </p:nvPicPr>
        <p:blipFill>
          <a:blip r:embed="rId2"/>
          <a:srcRect/>
          <a:stretch>
            <a:fillRect/>
          </a:stretch>
        </p:blipFill>
        <p:spPr bwMode="auto">
          <a:xfrm>
            <a:off x="323850" y="298450"/>
            <a:ext cx="1412875" cy="720725"/>
          </a:xfrm>
          <a:prstGeom prst="rect">
            <a:avLst/>
          </a:prstGeom>
          <a:noFill/>
          <a:ln w="9525">
            <a:noFill/>
            <a:miter lim="800000"/>
            <a:headEnd/>
            <a:tailEnd/>
          </a:ln>
        </p:spPr>
      </p:pic>
      <p:pic>
        <p:nvPicPr>
          <p:cNvPr id="33799" name="图片 75" descr="C:\Users\xjtlz\AppData\Local\Microsoft\Windows\INetCache\Content.Word\03鬼斧神工  赵敏(13873062821) 副本.jpg"/>
          <p:cNvPicPr>
            <a:picLocks noChangeAspect="1" noChangeArrowheads="1"/>
          </p:cNvPicPr>
          <p:nvPr/>
        </p:nvPicPr>
        <p:blipFill>
          <a:blip r:embed="rId3"/>
          <a:srcRect/>
          <a:stretch>
            <a:fillRect/>
          </a:stretch>
        </p:blipFill>
        <p:spPr bwMode="auto">
          <a:xfrm>
            <a:off x="358775" y="2052638"/>
            <a:ext cx="2700338" cy="1800225"/>
          </a:xfrm>
          <a:prstGeom prst="rect">
            <a:avLst/>
          </a:prstGeom>
          <a:noFill/>
          <a:ln w="9525">
            <a:noFill/>
            <a:miter lim="800000"/>
            <a:headEnd/>
            <a:tailEnd/>
          </a:ln>
        </p:spPr>
      </p:pic>
    </p:spTree>
  </p:cSld>
  <p:clrMapOvr>
    <a:masterClrMapping/>
  </p:clrMapOvr>
  <p:transition spd="slow" advTm="1338"/>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kumimoji="1" lang="zh-CN" altLang="en-US" sz="3200" dirty="0">
                <a:latin typeface="+mj-ea"/>
                <a:ea typeface="+mj-ea"/>
              </a:rPr>
              <a:t>三、如何才能世界地质公园？</a:t>
            </a:r>
            <a:endParaRPr lang="zh-CN" altLang="en-US" sz="3200" dirty="0">
              <a:latin typeface="+mj-ea"/>
              <a:ea typeface="+mj-ea"/>
            </a:endParaRPr>
          </a:p>
        </p:txBody>
      </p:sp>
      <p:sp>
        <p:nvSpPr>
          <p:cNvPr id="3" name="内容占位符 2"/>
          <p:cNvSpPr>
            <a:spLocks noGrp="1"/>
          </p:cNvSpPr>
          <p:nvPr>
            <p:ph idx="1"/>
          </p:nvPr>
        </p:nvSpPr>
        <p:spPr>
          <a:xfrm>
            <a:off x="444500" y="1916113"/>
            <a:ext cx="8255000" cy="4267200"/>
          </a:xfrm>
        </p:spPr>
        <p:txBody>
          <a:bodyPr/>
          <a:lstStyle/>
          <a:p>
            <a:pPr marL="0" indent="0">
              <a:lnSpc>
                <a:spcPct val="120000"/>
              </a:lnSpc>
              <a:buFont typeface="Wingdings" pitchFamily="2" charset="2"/>
              <a:buNone/>
              <a:defRPr/>
            </a:pPr>
            <a:r>
              <a:rPr kumimoji="1" lang="en-US" altLang="zh-CN" sz="2000" dirty="0">
                <a:cs typeface="+mn-cs"/>
              </a:rPr>
              <a:t>5</a:t>
            </a:r>
            <a:r>
              <a:rPr kumimoji="1" lang="zh-CN" altLang="en-US" sz="2000" dirty="0">
                <a:cs typeface="+mn-cs"/>
              </a:rPr>
              <a:t>、地质公园必须尊重本地区本国家关于地质遗产保护的法律。为体现地质遗产管理的公正性，地质公园管理机构不能直接参与地质公园的地质对象的销售</a:t>
            </a:r>
            <a:r>
              <a:rPr kumimoji="1" lang="en-US" altLang="zh-CN" sz="2000" dirty="0">
                <a:cs typeface="+mn-cs"/>
              </a:rPr>
              <a:t>(</a:t>
            </a:r>
            <a:r>
              <a:rPr kumimoji="1" lang="zh-CN" altLang="en-US" sz="2000" dirty="0">
                <a:cs typeface="+mn-cs"/>
              </a:rPr>
              <a:t>无论这些地质对象采集何处</a:t>
            </a:r>
            <a:r>
              <a:rPr kumimoji="1" lang="en-US" altLang="zh-CN" sz="2000" dirty="0">
                <a:cs typeface="+mn-cs"/>
              </a:rPr>
              <a:t>)</a:t>
            </a:r>
            <a:r>
              <a:rPr kumimoji="1" lang="zh-CN" altLang="en-US" sz="2000" dirty="0">
                <a:cs typeface="+mn-cs"/>
              </a:rPr>
              <a:t>，并应积极全面地制止不利于可持续发展的地质物料交易行为，例如出售地质遗产、矿物和化石。</a:t>
            </a:r>
          </a:p>
          <a:p>
            <a:pPr marL="0" indent="0">
              <a:lnSpc>
                <a:spcPct val="120000"/>
              </a:lnSpc>
              <a:buFont typeface="Wingdings" pitchFamily="2" charset="2"/>
              <a:buNone/>
              <a:defRPr/>
            </a:pPr>
            <a:r>
              <a:rPr kumimoji="1" lang="en-US" altLang="zh-CN" sz="2000" dirty="0">
                <a:cs typeface="+mn-cs"/>
              </a:rPr>
              <a:t>6</a:t>
            </a:r>
            <a:r>
              <a:rPr kumimoji="1" lang="zh-CN" altLang="en-US" sz="2000" dirty="0">
                <a:cs typeface="+mn-cs"/>
              </a:rPr>
              <a:t>、科普教育，地质公园必须建立博物馆、“发现中心”、解说中心和其他创新性教育手段，以推广地质遗产保护理念，宣传保护地质遗产的必要性。博物馆和中心也应该针对参观者和当地民众开展不同的教育项目。</a:t>
            </a:r>
          </a:p>
          <a:p>
            <a:pPr marL="0" indent="0">
              <a:lnSpc>
                <a:spcPct val="120000"/>
              </a:lnSpc>
              <a:buFont typeface="Wingdings" pitchFamily="2" charset="2"/>
              <a:buNone/>
              <a:defRPr/>
            </a:pPr>
            <a:r>
              <a:rPr kumimoji="1" lang="en-US" altLang="zh-CN" sz="2000" dirty="0">
                <a:cs typeface="+mn-cs"/>
              </a:rPr>
              <a:t>7</a:t>
            </a:r>
            <a:r>
              <a:rPr kumimoji="1" lang="zh-CN" altLang="en-US" sz="2000" dirty="0">
                <a:cs typeface="+mn-cs"/>
              </a:rPr>
              <a:t>、通过共同合作计划（如通讯、出版物、信息交换、结成姊妹公园、参加会议、合作项目）积极促进世界地质网络的运行。</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36538" y="209550"/>
            <a:ext cx="8907462" cy="1216025"/>
          </a:xfrm>
        </p:spPr>
        <p:txBody>
          <a:bodyPr/>
          <a:lstStyle/>
          <a:p>
            <a:pPr>
              <a:defRPr/>
            </a:pPr>
            <a:r>
              <a:rPr lang="zh-CN" altLang="en-US" sz="3200" dirty="0">
                <a:latin typeface="微软雅黑" panose="020B0503020204020204" pitchFamily="34" charset="-122"/>
                <a:ea typeface="微软雅黑" panose="020B0503020204020204" pitchFamily="34" charset="-122"/>
              </a:rPr>
              <a:t>四、世界遗产、自然保护区和世界地质公园区别</a:t>
            </a:r>
          </a:p>
        </p:txBody>
      </p:sp>
      <p:sp>
        <p:nvSpPr>
          <p:cNvPr id="4" name="内容占位符 3"/>
          <p:cNvSpPr>
            <a:spLocks noGrp="1"/>
          </p:cNvSpPr>
          <p:nvPr>
            <p:ph sz="half" idx="1"/>
          </p:nvPr>
        </p:nvSpPr>
        <p:spPr/>
        <p:txBody>
          <a:bodyPr/>
          <a:lstStyle/>
          <a:p>
            <a:pPr>
              <a:buFont typeface="Wingdings" pitchFamily="2" charset="2"/>
              <a:buChar char="u"/>
              <a:defRPr/>
            </a:pPr>
            <a:r>
              <a:rPr lang="zh-CN" altLang="en-US" dirty="0">
                <a:cs typeface="+mn-cs"/>
              </a:rPr>
              <a:t>最高级别保护</a:t>
            </a:r>
            <a:endParaRPr lang="en-US" altLang="zh-CN" dirty="0">
              <a:cs typeface="+mn-cs"/>
            </a:endParaRPr>
          </a:p>
          <a:p>
            <a:pPr>
              <a:buFont typeface="Wingdings" pitchFamily="2" charset="2"/>
              <a:buChar char="u"/>
              <a:defRPr/>
            </a:pPr>
            <a:r>
              <a:rPr lang="zh-CN" altLang="en-US" dirty="0">
                <a:cs typeface="+mn-cs"/>
              </a:rPr>
              <a:t>区域保护</a:t>
            </a:r>
          </a:p>
        </p:txBody>
      </p:sp>
      <p:sp>
        <p:nvSpPr>
          <p:cNvPr id="5" name="内容占位符 4"/>
          <p:cNvSpPr>
            <a:spLocks noGrp="1"/>
          </p:cNvSpPr>
          <p:nvPr>
            <p:ph sz="half" idx="2"/>
          </p:nvPr>
        </p:nvSpPr>
        <p:spPr/>
        <p:txBody>
          <a:bodyPr/>
          <a:lstStyle/>
          <a:p>
            <a:pPr>
              <a:buFont typeface="Wingdings" pitchFamily="2" charset="2"/>
              <a:buChar char="u"/>
              <a:defRPr/>
            </a:pPr>
            <a:r>
              <a:rPr lang="zh-CN" altLang="en-US" dirty="0">
                <a:cs typeface="+mn-cs"/>
              </a:rPr>
              <a:t>一定的保护措施</a:t>
            </a:r>
            <a:endParaRPr lang="en-US" altLang="zh-CN" dirty="0">
              <a:cs typeface="+mn-cs"/>
            </a:endParaRPr>
          </a:p>
          <a:p>
            <a:pPr>
              <a:buFont typeface="Wingdings" pitchFamily="2" charset="2"/>
              <a:buChar char="u"/>
              <a:defRPr/>
            </a:pPr>
            <a:r>
              <a:rPr lang="zh-CN" altLang="en-US" dirty="0">
                <a:cs typeface="+mn-cs"/>
              </a:rPr>
              <a:t>遗迹点保护</a:t>
            </a:r>
          </a:p>
        </p:txBody>
      </p:sp>
      <p:sp>
        <p:nvSpPr>
          <p:cNvPr id="6" name="타원 8"/>
          <p:cNvSpPr/>
          <p:nvPr/>
        </p:nvSpPr>
        <p:spPr>
          <a:xfrm>
            <a:off x="971550" y="2749550"/>
            <a:ext cx="2736850" cy="3290888"/>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ko-KR" altLang="en-US" b="0">
              <a:solidFill>
                <a:srgbClr val="FFFFFF"/>
              </a:solidFill>
              <a:latin typeface="Times New Roman" pitchFamily="18" charset="0"/>
              <a:cs typeface="Times New Roman" pitchFamily="18" charset="0"/>
            </a:endParaRPr>
          </a:p>
        </p:txBody>
      </p:sp>
      <p:sp>
        <p:nvSpPr>
          <p:cNvPr id="7" name="타원 9"/>
          <p:cNvSpPr/>
          <p:nvPr/>
        </p:nvSpPr>
        <p:spPr>
          <a:xfrm>
            <a:off x="1403350" y="3832225"/>
            <a:ext cx="1873250" cy="1441450"/>
          </a:xfrm>
          <a:prstGeom prst="ellipse">
            <a:avLst/>
          </a:prstGeom>
          <a:ln w="762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sz="2800" b="0">
                <a:solidFill>
                  <a:srgbClr val="FFFFFF"/>
                </a:solidFill>
                <a:effectLst>
                  <a:outerShdw blurRad="38100" dist="38100" dir="2700000" algn="tl">
                    <a:srgbClr val="000000"/>
                  </a:outerShdw>
                </a:effectLst>
                <a:latin typeface="Times New Roman" pitchFamily="18" charset="0"/>
                <a:cs typeface="Times New Roman" pitchFamily="18" charset="0"/>
              </a:rPr>
              <a:t>核心区</a:t>
            </a:r>
            <a:endParaRPr lang="ko-KR" altLang="en-US" sz="2800" b="0">
              <a:solidFill>
                <a:srgbClr val="FFFFFF"/>
              </a:solidFill>
              <a:effectLst>
                <a:outerShdw blurRad="38100" dist="38100" dir="2700000" algn="tl">
                  <a:srgbClr val="000000"/>
                </a:outerShdw>
              </a:effectLst>
              <a:latin typeface="Times New Roman" pitchFamily="18" charset="0"/>
              <a:cs typeface="Times New Roman" pitchFamily="18" charset="0"/>
            </a:endParaRPr>
          </a:p>
        </p:txBody>
      </p:sp>
      <p:sp>
        <p:nvSpPr>
          <p:cNvPr id="8" name="TextBox 7"/>
          <p:cNvSpPr txBox="1"/>
          <p:nvPr/>
        </p:nvSpPr>
        <p:spPr>
          <a:xfrm>
            <a:off x="1763713" y="3170238"/>
            <a:ext cx="1223962" cy="460375"/>
          </a:xfrm>
          <a:prstGeom prst="rect">
            <a:avLst/>
          </a:prstGeom>
          <a:noFill/>
        </p:spPr>
        <p:txBody>
          <a:bodyPr>
            <a:spAutoFit/>
          </a:bodyPr>
          <a:lstStyle/>
          <a:p>
            <a:pPr fontAlgn="auto">
              <a:spcBef>
                <a:spcPts val="0"/>
              </a:spcBef>
              <a:spcAft>
                <a:spcPts val="0"/>
              </a:spcAft>
              <a:defRPr/>
            </a:pPr>
            <a:r>
              <a:rPr lang="zh-CN" altLang="en-US" sz="2400" b="0" dirty="0">
                <a:solidFill>
                  <a:srgbClr val="000000"/>
                </a:solidFill>
                <a:effectLst>
                  <a:outerShdw blurRad="38100" dist="38100" dir="2700000" algn="tl">
                    <a:srgbClr val="000000">
                      <a:alpha val="43137"/>
                    </a:srgbClr>
                  </a:outerShdw>
                </a:effectLst>
                <a:latin typeface="Verdana"/>
                <a:ea typeface="微软雅黑" panose="020B0503020204020204" pitchFamily="34" charset="-122"/>
              </a:rPr>
              <a:t>缓冲区</a:t>
            </a:r>
          </a:p>
        </p:txBody>
      </p:sp>
      <p:sp>
        <p:nvSpPr>
          <p:cNvPr id="12" name="타원 8"/>
          <p:cNvSpPr/>
          <p:nvPr/>
        </p:nvSpPr>
        <p:spPr>
          <a:xfrm>
            <a:off x="5016500" y="2749550"/>
            <a:ext cx="2736850" cy="3290888"/>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ko-KR" altLang="en-US" b="0">
              <a:solidFill>
                <a:srgbClr val="FFFFFF"/>
              </a:solidFill>
              <a:latin typeface="Times New Roman" pitchFamily="18" charset="0"/>
              <a:cs typeface="Times New Roman" pitchFamily="18" charset="0"/>
            </a:endParaRPr>
          </a:p>
        </p:txBody>
      </p:sp>
      <p:sp>
        <p:nvSpPr>
          <p:cNvPr id="22537" name="椭圆 12"/>
          <p:cNvSpPr>
            <a:spLocks noChangeArrowheads="1"/>
          </p:cNvSpPr>
          <p:nvPr/>
        </p:nvSpPr>
        <p:spPr bwMode="auto">
          <a:xfrm>
            <a:off x="5616575" y="4945063"/>
            <a:ext cx="1728788" cy="922337"/>
          </a:xfrm>
          <a:prstGeom prst="ellipse">
            <a:avLst/>
          </a:prstGeom>
          <a:solidFill>
            <a:srgbClr val="0000FF"/>
          </a:solidFill>
          <a:ln w="9525" algn="ctr">
            <a:solidFill>
              <a:schemeClr val="tx1"/>
            </a:solidFill>
            <a:round/>
            <a:headEnd/>
            <a:tailEnd/>
          </a:ln>
        </p:spPr>
        <p:txBody>
          <a:bodyPr/>
          <a:lstStyle/>
          <a:p>
            <a:endParaRPr lang="zh-CN" altLang="en-US">
              <a:solidFill>
                <a:srgbClr val="000000"/>
              </a:solidFill>
            </a:endParaRPr>
          </a:p>
        </p:txBody>
      </p:sp>
      <p:sp>
        <p:nvSpPr>
          <p:cNvPr id="22538" name="椭圆 13"/>
          <p:cNvSpPr>
            <a:spLocks noChangeArrowheads="1"/>
          </p:cNvSpPr>
          <p:nvPr/>
        </p:nvSpPr>
        <p:spPr bwMode="auto">
          <a:xfrm>
            <a:off x="5651500" y="4395788"/>
            <a:ext cx="392113" cy="390525"/>
          </a:xfrm>
          <a:prstGeom prst="ellipse">
            <a:avLst/>
          </a:prstGeom>
          <a:solidFill>
            <a:srgbClr val="0000FF"/>
          </a:solidFill>
          <a:ln w="9525" algn="ctr">
            <a:solidFill>
              <a:schemeClr val="tx1"/>
            </a:solidFill>
            <a:round/>
            <a:headEnd/>
            <a:tailEnd/>
          </a:ln>
        </p:spPr>
        <p:txBody>
          <a:bodyPr/>
          <a:lstStyle/>
          <a:p>
            <a:endParaRPr lang="zh-CN" altLang="en-US">
              <a:solidFill>
                <a:srgbClr val="000000"/>
              </a:solidFill>
            </a:endParaRPr>
          </a:p>
        </p:txBody>
      </p:sp>
      <p:sp>
        <p:nvSpPr>
          <p:cNvPr id="22539" name="椭圆 14"/>
          <p:cNvSpPr>
            <a:spLocks noChangeArrowheads="1"/>
          </p:cNvSpPr>
          <p:nvPr/>
        </p:nvSpPr>
        <p:spPr bwMode="auto">
          <a:xfrm>
            <a:off x="5989638" y="3508375"/>
            <a:ext cx="392112" cy="390525"/>
          </a:xfrm>
          <a:prstGeom prst="ellipse">
            <a:avLst/>
          </a:prstGeom>
          <a:solidFill>
            <a:srgbClr val="0000FF"/>
          </a:solidFill>
          <a:ln w="9525" algn="ctr">
            <a:solidFill>
              <a:schemeClr val="tx1"/>
            </a:solidFill>
            <a:round/>
            <a:headEnd/>
            <a:tailEnd/>
          </a:ln>
        </p:spPr>
        <p:txBody>
          <a:bodyPr/>
          <a:lstStyle/>
          <a:p>
            <a:endParaRPr lang="zh-CN" altLang="en-US">
              <a:solidFill>
                <a:srgbClr val="000000"/>
              </a:solidFill>
            </a:endParaRPr>
          </a:p>
        </p:txBody>
      </p:sp>
      <p:sp>
        <p:nvSpPr>
          <p:cNvPr id="22540" name="椭圆 15"/>
          <p:cNvSpPr>
            <a:spLocks noChangeArrowheads="1"/>
          </p:cNvSpPr>
          <p:nvPr/>
        </p:nvSpPr>
        <p:spPr bwMode="auto">
          <a:xfrm>
            <a:off x="6345238" y="4071938"/>
            <a:ext cx="390525" cy="392112"/>
          </a:xfrm>
          <a:prstGeom prst="ellipse">
            <a:avLst/>
          </a:prstGeom>
          <a:solidFill>
            <a:srgbClr val="0000FF"/>
          </a:solidFill>
          <a:ln w="9525" algn="ctr">
            <a:solidFill>
              <a:schemeClr val="tx1"/>
            </a:solidFill>
            <a:round/>
            <a:headEnd/>
            <a:tailEnd/>
          </a:ln>
        </p:spPr>
        <p:txBody>
          <a:bodyPr/>
          <a:lstStyle/>
          <a:p>
            <a:endParaRPr lang="zh-CN" altLang="en-US">
              <a:solidFill>
                <a:srgbClr val="000000"/>
              </a:solidFill>
            </a:endParaRPr>
          </a:p>
        </p:txBody>
      </p:sp>
      <p:sp>
        <p:nvSpPr>
          <p:cNvPr id="22541" name="椭圆 16"/>
          <p:cNvSpPr>
            <a:spLocks noChangeArrowheads="1"/>
          </p:cNvSpPr>
          <p:nvPr/>
        </p:nvSpPr>
        <p:spPr bwMode="auto">
          <a:xfrm>
            <a:off x="6286500" y="3159125"/>
            <a:ext cx="390525" cy="392113"/>
          </a:xfrm>
          <a:prstGeom prst="ellipse">
            <a:avLst/>
          </a:prstGeom>
          <a:solidFill>
            <a:srgbClr val="0000FF"/>
          </a:solidFill>
          <a:ln w="9525" algn="ctr">
            <a:solidFill>
              <a:schemeClr val="tx1"/>
            </a:solidFill>
            <a:round/>
            <a:headEnd/>
            <a:tailEnd/>
          </a:ln>
        </p:spPr>
        <p:txBody>
          <a:bodyPr/>
          <a:lstStyle/>
          <a:p>
            <a:endParaRPr lang="zh-CN" altLang="en-US">
              <a:solidFill>
                <a:srgbClr val="000000"/>
              </a:solidFill>
            </a:endParaRPr>
          </a:p>
        </p:txBody>
      </p:sp>
      <p:sp>
        <p:nvSpPr>
          <p:cNvPr id="22542" name="椭圆 17"/>
          <p:cNvSpPr>
            <a:spLocks noChangeArrowheads="1"/>
          </p:cNvSpPr>
          <p:nvPr/>
        </p:nvSpPr>
        <p:spPr bwMode="auto">
          <a:xfrm>
            <a:off x="5313363" y="3813175"/>
            <a:ext cx="390525" cy="390525"/>
          </a:xfrm>
          <a:prstGeom prst="ellipse">
            <a:avLst/>
          </a:prstGeom>
          <a:solidFill>
            <a:srgbClr val="0000FF"/>
          </a:solidFill>
          <a:ln w="9525" algn="ctr">
            <a:solidFill>
              <a:schemeClr val="tx1"/>
            </a:solidFill>
            <a:round/>
            <a:headEnd/>
            <a:tailEnd/>
          </a:ln>
        </p:spPr>
        <p:txBody>
          <a:bodyPr/>
          <a:lstStyle/>
          <a:p>
            <a:endParaRPr lang="zh-CN" altLang="en-US">
              <a:solidFill>
                <a:srgbClr val="000000"/>
              </a:solidFill>
            </a:endParaRPr>
          </a:p>
        </p:txBody>
      </p:sp>
      <p:sp>
        <p:nvSpPr>
          <p:cNvPr id="22543" name="椭圆 18"/>
          <p:cNvSpPr>
            <a:spLocks noChangeArrowheads="1"/>
          </p:cNvSpPr>
          <p:nvPr/>
        </p:nvSpPr>
        <p:spPr bwMode="auto">
          <a:xfrm>
            <a:off x="7040563" y="3630613"/>
            <a:ext cx="390525" cy="392112"/>
          </a:xfrm>
          <a:prstGeom prst="ellipse">
            <a:avLst/>
          </a:prstGeom>
          <a:solidFill>
            <a:srgbClr val="0000FF"/>
          </a:solidFill>
          <a:ln w="9525" algn="ctr">
            <a:solidFill>
              <a:schemeClr val="tx1"/>
            </a:solidFill>
            <a:round/>
            <a:headEnd/>
            <a:tailEnd/>
          </a:ln>
        </p:spPr>
        <p:txBody>
          <a:bodyPr/>
          <a:lstStyle/>
          <a:p>
            <a:endParaRPr lang="zh-CN" altLang="en-US">
              <a:solidFill>
                <a:srgbClr val="000000"/>
              </a:solidFill>
            </a:endParaRPr>
          </a:p>
        </p:txBody>
      </p:sp>
      <p:sp>
        <p:nvSpPr>
          <p:cNvPr id="20" name="타원 12"/>
          <p:cNvSpPr/>
          <p:nvPr/>
        </p:nvSpPr>
        <p:spPr>
          <a:xfrm>
            <a:off x="5732463" y="4465638"/>
            <a:ext cx="285750" cy="268287"/>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ko-KR" altLang="en-US" b="0">
              <a:solidFill>
                <a:srgbClr val="FFFFFF"/>
              </a:solidFill>
            </a:endParaRPr>
          </a:p>
        </p:txBody>
      </p:sp>
      <p:sp>
        <p:nvSpPr>
          <p:cNvPr id="21" name="타원 12"/>
          <p:cNvSpPr/>
          <p:nvPr/>
        </p:nvSpPr>
        <p:spPr>
          <a:xfrm>
            <a:off x="6416675" y="4127500"/>
            <a:ext cx="285750" cy="268288"/>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ko-KR" altLang="en-US" b="0">
              <a:solidFill>
                <a:srgbClr val="FFFFFF"/>
              </a:solidFill>
            </a:endParaRPr>
          </a:p>
        </p:txBody>
      </p:sp>
      <p:sp>
        <p:nvSpPr>
          <p:cNvPr id="22" name="타원 12"/>
          <p:cNvSpPr/>
          <p:nvPr/>
        </p:nvSpPr>
        <p:spPr>
          <a:xfrm>
            <a:off x="5364163" y="3881438"/>
            <a:ext cx="285750" cy="268287"/>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ko-KR" altLang="en-US" b="0">
              <a:solidFill>
                <a:srgbClr val="FFFFFF"/>
              </a:solidFill>
            </a:endParaRPr>
          </a:p>
        </p:txBody>
      </p:sp>
      <p:sp>
        <p:nvSpPr>
          <p:cNvPr id="23" name="타원 12"/>
          <p:cNvSpPr/>
          <p:nvPr/>
        </p:nvSpPr>
        <p:spPr>
          <a:xfrm>
            <a:off x="6416675" y="5299075"/>
            <a:ext cx="285750" cy="268288"/>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ko-KR" altLang="en-US" b="0">
              <a:solidFill>
                <a:srgbClr val="FFFFFF"/>
              </a:solidFill>
            </a:endParaRPr>
          </a:p>
        </p:txBody>
      </p:sp>
      <p:sp>
        <p:nvSpPr>
          <p:cNvPr id="24" name="타원 12"/>
          <p:cNvSpPr/>
          <p:nvPr/>
        </p:nvSpPr>
        <p:spPr>
          <a:xfrm>
            <a:off x="5989638" y="5308600"/>
            <a:ext cx="287337" cy="268288"/>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ko-KR" altLang="en-US" b="0">
              <a:solidFill>
                <a:srgbClr val="FFFFFF"/>
              </a:solidFill>
            </a:endParaRPr>
          </a:p>
        </p:txBody>
      </p:sp>
      <p:sp>
        <p:nvSpPr>
          <p:cNvPr id="25" name="타원 12"/>
          <p:cNvSpPr/>
          <p:nvPr/>
        </p:nvSpPr>
        <p:spPr>
          <a:xfrm>
            <a:off x="6807200" y="5308600"/>
            <a:ext cx="285750" cy="268288"/>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ko-KR" altLang="en-US" b="0">
              <a:solidFill>
                <a:srgbClr val="FFFFFF"/>
              </a:solidFill>
            </a:endParaRPr>
          </a:p>
        </p:txBody>
      </p:sp>
      <p:sp>
        <p:nvSpPr>
          <p:cNvPr id="28" name="타원 12"/>
          <p:cNvSpPr/>
          <p:nvPr/>
        </p:nvSpPr>
        <p:spPr>
          <a:xfrm>
            <a:off x="7092950" y="3722688"/>
            <a:ext cx="285750" cy="268287"/>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ko-KR" altLang="en-US" b="0">
              <a:solidFill>
                <a:srgbClr val="FFFFFF"/>
              </a:solidFill>
            </a:endParaRPr>
          </a:p>
        </p:txBody>
      </p:sp>
      <p:sp>
        <p:nvSpPr>
          <p:cNvPr id="29" name="타원 12"/>
          <p:cNvSpPr/>
          <p:nvPr/>
        </p:nvSpPr>
        <p:spPr>
          <a:xfrm>
            <a:off x="6338888" y="3221038"/>
            <a:ext cx="285750" cy="268287"/>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ko-KR" altLang="en-US" b="0">
              <a:solidFill>
                <a:srgbClr val="FFFFFF"/>
              </a:solidFill>
            </a:endParaRPr>
          </a:p>
        </p:txBody>
      </p:sp>
      <p:sp>
        <p:nvSpPr>
          <p:cNvPr id="30" name="타원 12"/>
          <p:cNvSpPr/>
          <p:nvPr/>
        </p:nvSpPr>
        <p:spPr>
          <a:xfrm>
            <a:off x="6043613" y="3594100"/>
            <a:ext cx="285750" cy="268288"/>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ko-KR" altLang="en-US" b="0">
              <a:solidFill>
                <a:srgbClr val="FFFFFF"/>
              </a:solidFill>
            </a:endParaRPr>
          </a:p>
        </p:txBody>
      </p:sp>
      <p:sp>
        <p:nvSpPr>
          <p:cNvPr id="31" name="타원 12"/>
          <p:cNvSpPr/>
          <p:nvPr/>
        </p:nvSpPr>
        <p:spPr>
          <a:xfrm>
            <a:off x="7878763" y="4114800"/>
            <a:ext cx="285750" cy="269875"/>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ko-KR" altLang="en-US" b="0">
              <a:solidFill>
                <a:srgbClr val="FFFFFF"/>
              </a:solidFill>
            </a:endParaRPr>
          </a:p>
        </p:txBody>
      </p:sp>
      <p:sp>
        <p:nvSpPr>
          <p:cNvPr id="46105" name="椭圆 31"/>
          <p:cNvSpPr>
            <a:spLocks noChangeArrowheads="1"/>
          </p:cNvSpPr>
          <p:nvPr/>
        </p:nvSpPr>
        <p:spPr bwMode="auto">
          <a:xfrm>
            <a:off x="7826375" y="4881563"/>
            <a:ext cx="390525" cy="392112"/>
          </a:xfrm>
          <a:prstGeom prst="ellipse">
            <a:avLst/>
          </a:prstGeom>
          <a:solidFill>
            <a:srgbClr val="0000FF"/>
          </a:solidFill>
          <a:ln w="9525" algn="ctr">
            <a:solidFill>
              <a:schemeClr val="tx1"/>
            </a:solidFill>
            <a:round/>
            <a:headEnd/>
            <a:tailEnd/>
          </a:ln>
        </p:spPr>
        <p:txBody>
          <a:bodyPr/>
          <a:lstStyle/>
          <a:p>
            <a:endParaRPr lang="zh-CN" altLang="en-US">
              <a:solidFill>
                <a:srgbClr val="000000"/>
              </a:solidFill>
            </a:endParaRPr>
          </a:p>
        </p:txBody>
      </p:sp>
      <p:sp>
        <p:nvSpPr>
          <p:cNvPr id="22555" name="矩形 32"/>
          <p:cNvSpPr>
            <a:spLocks noChangeArrowheads="1"/>
          </p:cNvSpPr>
          <p:nvPr/>
        </p:nvSpPr>
        <p:spPr bwMode="auto">
          <a:xfrm>
            <a:off x="6897688" y="4446588"/>
            <a:ext cx="360362" cy="287337"/>
          </a:xfrm>
          <a:prstGeom prst="rect">
            <a:avLst/>
          </a:prstGeom>
          <a:solidFill>
            <a:srgbClr val="FF0000"/>
          </a:solidFill>
          <a:ln w="9525" algn="ctr">
            <a:solidFill>
              <a:schemeClr val="tx1"/>
            </a:solidFill>
            <a:round/>
            <a:headEnd/>
            <a:tailEnd/>
          </a:ln>
        </p:spPr>
        <p:txBody>
          <a:bodyPr/>
          <a:lstStyle/>
          <a:p>
            <a:endParaRPr lang="zh-CN" altLang="en-US">
              <a:solidFill>
                <a:srgbClr val="000000"/>
              </a:solidFill>
            </a:endParaRPr>
          </a:p>
        </p:txBody>
      </p:sp>
      <p:sp>
        <p:nvSpPr>
          <p:cNvPr id="46107" name="矩形 33"/>
          <p:cNvSpPr>
            <a:spLocks noChangeArrowheads="1"/>
          </p:cNvSpPr>
          <p:nvPr/>
        </p:nvSpPr>
        <p:spPr bwMode="auto">
          <a:xfrm>
            <a:off x="7826375" y="3228975"/>
            <a:ext cx="358775" cy="288925"/>
          </a:xfrm>
          <a:prstGeom prst="rect">
            <a:avLst/>
          </a:prstGeom>
          <a:solidFill>
            <a:srgbClr val="FF0000"/>
          </a:solidFill>
          <a:ln w="9525" algn="ctr">
            <a:solidFill>
              <a:schemeClr val="tx1"/>
            </a:solidFill>
            <a:round/>
            <a:headEnd/>
            <a:tailEnd/>
          </a:ln>
        </p:spPr>
        <p:txBody>
          <a:bodyPr/>
          <a:lstStyle/>
          <a:p>
            <a:endParaRPr lang="zh-CN" altLang="en-US">
              <a:solidFill>
                <a:srgbClr val="000000"/>
              </a:solidFill>
            </a:endParaRPr>
          </a:p>
        </p:txBody>
      </p:sp>
      <p:sp>
        <p:nvSpPr>
          <p:cNvPr id="46108" name="TextBox 34"/>
          <p:cNvSpPr txBox="1">
            <a:spLocks noChangeArrowheads="1"/>
          </p:cNvSpPr>
          <p:nvPr/>
        </p:nvSpPr>
        <p:spPr bwMode="auto">
          <a:xfrm>
            <a:off x="7761288" y="4465638"/>
            <a:ext cx="1482725" cy="369887"/>
          </a:xfrm>
          <a:prstGeom prst="rect">
            <a:avLst/>
          </a:prstGeom>
          <a:noFill/>
          <a:ln w="9525">
            <a:noFill/>
            <a:miter lim="800000"/>
            <a:headEnd/>
            <a:tailEnd/>
          </a:ln>
        </p:spPr>
        <p:txBody>
          <a:bodyPr>
            <a:spAutoFit/>
          </a:bodyPr>
          <a:lstStyle/>
          <a:p>
            <a:r>
              <a:rPr lang="zh-CN" altLang="en-US">
                <a:solidFill>
                  <a:srgbClr val="FFFFFF"/>
                </a:solidFill>
              </a:rPr>
              <a:t>地质遗迹点</a:t>
            </a:r>
          </a:p>
        </p:txBody>
      </p:sp>
      <p:sp>
        <p:nvSpPr>
          <p:cNvPr id="46109" name="TextBox 35"/>
          <p:cNvSpPr txBox="1">
            <a:spLocks noChangeArrowheads="1"/>
          </p:cNvSpPr>
          <p:nvPr/>
        </p:nvSpPr>
        <p:spPr bwMode="auto">
          <a:xfrm>
            <a:off x="7826375" y="5260975"/>
            <a:ext cx="1482725" cy="369888"/>
          </a:xfrm>
          <a:prstGeom prst="rect">
            <a:avLst/>
          </a:prstGeom>
          <a:noFill/>
          <a:ln w="9525">
            <a:noFill/>
            <a:miter lim="800000"/>
            <a:headEnd/>
            <a:tailEnd/>
          </a:ln>
        </p:spPr>
        <p:txBody>
          <a:bodyPr>
            <a:spAutoFit/>
          </a:bodyPr>
          <a:lstStyle/>
          <a:p>
            <a:r>
              <a:rPr lang="zh-CN" altLang="en-US">
                <a:solidFill>
                  <a:srgbClr val="FFFFFF"/>
                </a:solidFill>
              </a:rPr>
              <a:t>保护范围</a:t>
            </a:r>
          </a:p>
        </p:txBody>
      </p:sp>
      <p:sp>
        <p:nvSpPr>
          <p:cNvPr id="46110" name="TextBox 36"/>
          <p:cNvSpPr txBox="1">
            <a:spLocks noChangeArrowheads="1"/>
          </p:cNvSpPr>
          <p:nvPr/>
        </p:nvSpPr>
        <p:spPr bwMode="auto">
          <a:xfrm>
            <a:off x="7826375" y="3570288"/>
            <a:ext cx="1482725" cy="369887"/>
          </a:xfrm>
          <a:prstGeom prst="rect">
            <a:avLst/>
          </a:prstGeom>
          <a:noFill/>
          <a:ln w="9525">
            <a:noFill/>
            <a:miter lim="800000"/>
            <a:headEnd/>
            <a:tailEnd/>
          </a:ln>
        </p:spPr>
        <p:txBody>
          <a:bodyPr>
            <a:spAutoFit/>
          </a:bodyPr>
          <a:lstStyle/>
          <a:p>
            <a:r>
              <a:rPr lang="zh-CN" altLang="en-US">
                <a:solidFill>
                  <a:srgbClr val="FFFFFF"/>
                </a:solidFill>
              </a:rPr>
              <a:t>城镇点</a:t>
            </a:r>
          </a:p>
        </p:txBody>
      </p:sp>
      <p:sp>
        <p:nvSpPr>
          <p:cNvPr id="46111" name="矩形 2"/>
          <p:cNvSpPr>
            <a:spLocks noChangeArrowheads="1"/>
          </p:cNvSpPr>
          <p:nvPr/>
        </p:nvSpPr>
        <p:spPr bwMode="auto">
          <a:xfrm>
            <a:off x="7150100" y="5916613"/>
            <a:ext cx="1570038" cy="369887"/>
          </a:xfrm>
          <a:prstGeom prst="rect">
            <a:avLst/>
          </a:prstGeom>
          <a:noFill/>
          <a:ln w="9525">
            <a:noFill/>
            <a:miter lim="800000"/>
            <a:headEnd/>
            <a:tailEnd/>
          </a:ln>
        </p:spPr>
        <p:txBody>
          <a:bodyPr wrap="none">
            <a:spAutoFit/>
          </a:bodyPr>
          <a:lstStyle/>
          <a:p>
            <a:r>
              <a:rPr lang="zh-CN" altLang="en-US" b="0">
                <a:solidFill>
                  <a:srgbClr val="FFFFFF"/>
                </a:solidFill>
                <a:latin typeface="微软雅黑" pitchFamily="34" charset="-122"/>
                <a:ea typeface="微软雅黑" pitchFamily="34" charset="-122"/>
              </a:rPr>
              <a:t>世界地质公园</a:t>
            </a:r>
          </a:p>
        </p:txBody>
      </p:sp>
      <p:sp>
        <p:nvSpPr>
          <p:cNvPr id="46112" name="矩形 32"/>
          <p:cNvSpPr>
            <a:spLocks noChangeArrowheads="1"/>
          </p:cNvSpPr>
          <p:nvPr/>
        </p:nvSpPr>
        <p:spPr bwMode="auto">
          <a:xfrm>
            <a:off x="2543175" y="5965825"/>
            <a:ext cx="2492375" cy="368300"/>
          </a:xfrm>
          <a:prstGeom prst="rect">
            <a:avLst/>
          </a:prstGeom>
          <a:noFill/>
          <a:ln w="9525">
            <a:noFill/>
            <a:miter lim="800000"/>
            <a:headEnd/>
            <a:tailEnd/>
          </a:ln>
        </p:spPr>
        <p:txBody>
          <a:bodyPr wrap="none">
            <a:spAutoFit/>
          </a:bodyPr>
          <a:lstStyle/>
          <a:p>
            <a:r>
              <a:rPr lang="zh-CN" altLang="en-US" b="0">
                <a:solidFill>
                  <a:srgbClr val="FFFFFF"/>
                </a:solidFill>
                <a:latin typeface="微软雅黑" pitchFamily="34" charset="-122"/>
                <a:ea typeface="微软雅黑" pitchFamily="34" charset="-122"/>
              </a:rPr>
              <a:t>世界遗产与自然保护区</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1000"/>
                                        <p:tgtEl>
                                          <p:spTgt spid="5">
                                            <p:txEl>
                                              <p:pRg st="0" end="0"/>
                                            </p:txEl>
                                          </p:spTgt>
                                        </p:tgtEl>
                                      </p:cBhvr>
                                    </p:animEffect>
                                    <p:anim calcmode="lin" valueType="num">
                                      <p:cBhvr>
                                        <p:cTn id="2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fade">
                                      <p:cBhvr>
                                        <p:cTn id="31" dur="1000"/>
                                        <p:tgtEl>
                                          <p:spTgt spid="5">
                                            <p:txEl>
                                              <p:pRg st="1" end="1"/>
                                            </p:txEl>
                                          </p:spTgt>
                                        </p:tgtEl>
                                      </p:cBhvr>
                                    </p:animEffect>
                                    <p:anim calcmode="lin" valueType="num">
                                      <p:cBhvr>
                                        <p:cTn id="3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1" end="1"/>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2537"/>
                                        </p:tgtEl>
                                        <p:attrNameLst>
                                          <p:attrName>style.visibility</p:attrName>
                                        </p:attrNameLst>
                                      </p:cBhvr>
                                      <p:to>
                                        <p:strVal val="visible"/>
                                      </p:to>
                                    </p:set>
                                    <p:animEffect transition="in" filter="fade">
                                      <p:cBhvr>
                                        <p:cTn id="36" dur="1000"/>
                                        <p:tgtEl>
                                          <p:spTgt spid="22537"/>
                                        </p:tgtEl>
                                      </p:cBhvr>
                                    </p:animEffect>
                                    <p:anim calcmode="lin" valueType="num">
                                      <p:cBhvr>
                                        <p:cTn id="37" dur="1000" fill="hold"/>
                                        <p:tgtEl>
                                          <p:spTgt spid="22537"/>
                                        </p:tgtEl>
                                        <p:attrNameLst>
                                          <p:attrName>ppt_x</p:attrName>
                                        </p:attrNameLst>
                                      </p:cBhvr>
                                      <p:tavLst>
                                        <p:tav tm="0">
                                          <p:val>
                                            <p:strVal val="#ppt_x"/>
                                          </p:val>
                                        </p:tav>
                                        <p:tav tm="100000">
                                          <p:val>
                                            <p:strVal val="#ppt_x"/>
                                          </p:val>
                                        </p:tav>
                                      </p:tavLst>
                                    </p:anim>
                                    <p:anim calcmode="lin" valueType="num">
                                      <p:cBhvr>
                                        <p:cTn id="38" dur="1000" fill="hold"/>
                                        <p:tgtEl>
                                          <p:spTgt spid="22537"/>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1000"/>
                                        <p:tgtEl>
                                          <p:spTgt spid="24"/>
                                        </p:tgtEl>
                                      </p:cBhvr>
                                    </p:animEffect>
                                    <p:anim calcmode="lin" valueType="num">
                                      <p:cBhvr>
                                        <p:cTn id="42" dur="1000" fill="hold"/>
                                        <p:tgtEl>
                                          <p:spTgt spid="24"/>
                                        </p:tgtEl>
                                        <p:attrNameLst>
                                          <p:attrName>ppt_x</p:attrName>
                                        </p:attrNameLst>
                                      </p:cBhvr>
                                      <p:tavLst>
                                        <p:tav tm="0">
                                          <p:val>
                                            <p:strVal val="#ppt_x"/>
                                          </p:val>
                                        </p:tav>
                                        <p:tav tm="100000">
                                          <p:val>
                                            <p:strVal val="#ppt_x"/>
                                          </p:val>
                                        </p:tav>
                                      </p:tavLst>
                                    </p:anim>
                                    <p:anim calcmode="lin" valueType="num">
                                      <p:cBhvr>
                                        <p:cTn id="43" dur="1000" fill="hold"/>
                                        <p:tgtEl>
                                          <p:spTgt spid="24"/>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1000"/>
                                        <p:tgtEl>
                                          <p:spTgt spid="23"/>
                                        </p:tgtEl>
                                      </p:cBhvr>
                                    </p:animEffect>
                                    <p:anim calcmode="lin" valueType="num">
                                      <p:cBhvr>
                                        <p:cTn id="47" dur="1000" fill="hold"/>
                                        <p:tgtEl>
                                          <p:spTgt spid="23"/>
                                        </p:tgtEl>
                                        <p:attrNameLst>
                                          <p:attrName>ppt_x</p:attrName>
                                        </p:attrNameLst>
                                      </p:cBhvr>
                                      <p:tavLst>
                                        <p:tav tm="0">
                                          <p:val>
                                            <p:strVal val="#ppt_x"/>
                                          </p:val>
                                        </p:tav>
                                        <p:tav tm="100000">
                                          <p:val>
                                            <p:strVal val="#ppt_x"/>
                                          </p:val>
                                        </p:tav>
                                      </p:tavLst>
                                    </p:anim>
                                    <p:anim calcmode="lin" valueType="num">
                                      <p:cBhvr>
                                        <p:cTn id="48" dur="1000" fill="hold"/>
                                        <p:tgtEl>
                                          <p:spTgt spid="23"/>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anim calcmode="lin" valueType="num">
                                      <p:cBhvr>
                                        <p:cTn id="52" dur="1000" fill="hold"/>
                                        <p:tgtEl>
                                          <p:spTgt spid="25"/>
                                        </p:tgtEl>
                                        <p:attrNameLst>
                                          <p:attrName>ppt_x</p:attrName>
                                        </p:attrNameLst>
                                      </p:cBhvr>
                                      <p:tavLst>
                                        <p:tav tm="0">
                                          <p:val>
                                            <p:strVal val="#ppt_x"/>
                                          </p:val>
                                        </p:tav>
                                        <p:tav tm="100000">
                                          <p:val>
                                            <p:strVal val="#ppt_x"/>
                                          </p:val>
                                        </p:tav>
                                      </p:tavLst>
                                    </p:anim>
                                    <p:anim calcmode="lin" valueType="num">
                                      <p:cBhvr>
                                        <p:cTn id="53" dur="1000" fill="hold"/>
                                        <p:tgtEl>
                                          <p:spTgt spid="25"/>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2555"/>
                                        </p:tgtEl>
                                        <p:attrNameLst>
                                          <p:attrName>style.visibility</p:attrName>
                                        </p:attrNameLst>
                                      </p:cBhvr>
                                      <p:to>
                                        <p:strVal val="visible"/>
                                      </p:to>
                                    </p:set>
                                    <p:animEffect transition="in" filter="fade">
                                      <p:cBhvr>
                                        <p:cTn id="56" dur="1000"/>
                                        <p:tgtEl>
                                          <p:spTgt spid="22555"/>
                                        </p:tgtEl>
                                      </p:cBhvr>
                                    </p:animEffect>
                                    <p:anim calcmode="lin" valueType="num">
                                      <p:cBhvr>
                                        <p:cTn id="57" dur="1000" fill="hold"/>
                                        <p:tgtEl>
                                          <p:spTgt spid="22555"/>
                                        </p:tgtEl>
                                        <p:attrNameLst>
                                          <p:attrName>ppt_x</p:attrName>
                                        </p:attrNameLst>
                                      </p:cBhvr>
                                      <p:tavLst>
                                        <p:tav tm="0">
                                          <p:val>
                                            <p:strVal val="#ppt_x"/>
                                          </p:val>
                                        </p:tav>
                                        <p:tav tm="100000">
                                          <p:val>
                                            <p:strVal val="#ppt_x"/>
                                          </p:val>
                                        </p:tav>
                                      </p:tavLst>
                                    </p:anim>
                                    <p:anim calcmode="lin" valueType="num">
                                      <p:cBhvr>
                                        <p:cTn id="58" dur="1000" fill="hold"/>
                                        <p:tgtEl>
                                          <p:spTgt spid="22555"/>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2538"/>
                                        </p:tgtEl>
                                        <p:attrNameLst>
                                          <p:attrName>style.visibility</p:attrName>
                                        </p:attrNameLst>
                                      </p:cBhvr>
                                      <p:to>
                                        <p:strVal val="visible"/>
                                      </p:to>
                                    </p:set>
                                    <p:animEffect transition="in" filter="fade">
                                      <p:cBhvr>
                                        <p:cTn id="61" dur="1000"/>
                                        <p:tgtEl>
                                          <p:spTgt spid="22538"/>
                                        </p:tgtEl>
                                      </p:cBhvr>
                                    </p:animEffect>
                                    <p:anim calcmode="lin" valueType="num">
                                      <p:cBhvr>
                                        <p:cTn id="62" dur="1000" fill="hold"/>
                                        <p:tgtEl>
                                          <p:spTgt spid="22538"/>
                                        </p:tgtEl>
                                        <p:attrNameLst>
                                          <p:attrName>ppt_x</p:attrName>
                                        </p:attrNameLst>
                                      </p:cBhvr>
                                      <p:tavLst>
                                        <p:tav tm="0">
                                          <p:val>
                                            <p:strVal val="#ppt_x"/>
                                          </p:val>
                                        </p:tav>
                                        <p:tav tm="100000">
                                          <p:val>
                                            <p:strVal val="#ppt_x"/>
                                          </p:val>
                                        </p:tav>
                                      </p:tavLst>
                                    </p:anim>
                                    <p:anim calcmode="lin" valueType="num">
                                      <p:cBhvr>
                                        <p:cTn id="63" dur="1000" fill="hold"/>
                                        <p:tgtEl>
                                          <p:spTgt spid="22538"/>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1000"/>
                                        <p:tgtEl>
                                          <p:spTgt spid="20"/>
                                        </p:tgtEl>
                                      </p:cBhvr>
                                    </p:animEffect>
                                    <p:anim calcmode="lin" valueType="num">
                                      <p:cBhvr>
                                        <p:cTn id="67" dur="1000" fill="hold"/>
                                        <p:tgtEl>
                                          <p:spTgt spid="20"/>
                                        </p:tgtEl>
                                        <p:attrNameLst>
                                          <p:attrName>ppt_x</p:attrName>
                                        </p:attrNameLst>
                                      </p:cBhvr>
                                      <p:tavLst>
                                        <p:tav tm="0">
                                          <p:val>
                                            <p:strVal val="#ppt_x"/>
                                          </p:val>
                                        </p:tav>
                                        <p:tav tm="100000">
                                          <p:val>
                                            <p:strVal val="#ppt_x"/>
                                          </p:val>
                                        </p:tav>
                                      </p:tavLst>
                                    </p:anim>
                                    <p:anim calcmode="lin" valueType="num">
                                      <p:cBhvr>
                                        <p:cTn id="68" dur="1000" fill="hold"/>
                                        <p:tgtEl>
                                          <p:spTgt spid="20"/>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22540"/>
                                        </p:tgtEl>
                                        <p:attrNameLst>
                                          <p:attrName>style.visibility</p:attrName>
                                        </p:attrNameLst>
                                      </p:cBhvr>
                                      <p:to>
                                        <p:strVal val="visible"/>
                                      </p:to>
                                    </p:set>
                                    <p:animEffect transition="in" filter="fade">
                                      <p:cBhvr>
                                        <p:cTn id="71" dur="1000"/>
                                        <p:tgtEl>
                                          <p:spTgt spid="22540"/>
                                        </p:tgtEl>
                                      </p:cBhvr>
                                    </p:animEffect>
                                    <p:anim calcmode="lin" valueType="num">
                                      <p:cBhvr>
                                        <p:cTn id="72" dur="1000" fill="hold"/>
                                        <p:tgtEl>
                                          <p:spTgt spid="22540"/>
                                        </p:tgtEl>
                                        <p:attrNameLst>
                                          <p:attrName>ppt_x</p:attrName>
                                        </p:attrNameLst>
                                      </p:cBhvr>
                                      <p:tavLst>
                                        <p:tav tm="0">
                                          <p:val>
                                            <p:strVal val="#ppt_x"/>
                                          </p:val>
                                        </p:tav>
                                        <p:tav tm="100000">
                                          <p:val>
                                            <p:strVal val="#ppt_x"/>
                                          </p:val>
                                        </p:tav>
                                      </p:tavLst>
                                    </p:anim>
                                    <p:anim calcmode="lin" valueType="num">
                                      <p:cBhvr>
                                        <p:cTn id="73" dur="1000" fill="hold"/>
                                        <p:tgtEl>
                                          <p:spTgt spid="22540"/>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fade">
                                      <p:cBhvr>
                                        <p:cTn id="76" dur="1000"/>
                                        <p:tgtEl>
                                          <p:spTgt spid="21"/>
                                        </p:tgtEl>
                                      </p:cBhvr>
                                    </p:animEffect>
                                    <p:anim calcmode="lin" valueType="num">
                                      <p:cBhvr>
                                        <p:cTn id="77" dur="1000" fill="hold"/>
                                        <p:tgtEl>
                                          <p:spTgt spid="21"/>
                                        </p:tgtEl>
                                        <p:attrNameLst>
                                          <p:attrName>ppt_x</p:attrName>
                                        </p:attrNameLst>
                                      </p:cBhvr>
                                      <p:tavLst>
                                        <p:tav tm="0">
                                          <p:val>
                                            <p:strVal val="#ppt_x"/>
                                          </p:val>
                                        </p:tav>
                                        <p:tav tm="100000">
                                          <p:val>
                                            <p:strVal val="#ppt_x"/>
                                          </p:val>
                                        </p:tav>
                                      </p:tavLst>
                                    </p:anim>
                                    <p:anim calcmode="lin" valueType="num">
                                      <p:cBhvr>
                                        <p:cTn id="78" dur="1000" fill="hold"/>
                                        <p:tgtEl>
                                          <p:spTgt spid="21"/>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22543"/>
                                        </p:tgtEl>
                                        <p:attrNameLst>
                                          <p:attrName>style.visibility</p:attrName>
                                        </p:attrNameLst>
                                      </p:cBhvr>
                                      <p:to>
                                        <p:strVal val="visible"/>
                                      </p:to>
                                    </p:set>
                                    <p:animEffect transition="in" filter="fade">
                                      <p:cBhvr>
                                        <p:cTn id="81" dur="1000"/>
                                        <p:tgtEl>
                                          <p:spTgt spid="22543"/>
                                        </p:tgtEl>
                                      </p:cBhvr>
                                    </p:animEffect>
                                    <p:anim calcmode="lin" valueType="num">
                                      <p:cBhvr>
                                        <p:cTn id="82" dur="1000" fill="hold"/>
                                        <p:tgtEl>
                                          <p:spTgt spid="22543"/>
                                        </p:tgtEl>
                                        <p:attrNameLst>
                                          <p:attrName>ppt_x</p:attrName>
                                        </p:attrNameLst>
                                      </p:cBhvr>
                                      <p:tavLst>
                                        <p:tav tm="0">
                                          <p:val>
                                            <p:strVal val="#ppt_x"/>
                                          </p:val>
                                        </p:tav>
                                        <p:tav tm="100000">
                                          <p:val>
                                            <p:strVal val="#ppt_x"/>
                                          </p:val>
                                        </p:tav>
                                      </p:tavLst>
                                    </p:anim>
                                    <p:anim calcmode="lin" valueType="num">
                                      <p:cBhvr>
                                        <p:cTn id="83" dur="1000" fill="hold"/>
                                        <p:tgtEl>
                                          <p:spTgt spid="22543"/>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fade">
                                      <p:cBhvr>
                                        <p:cTn id="86" dur="1000"/>
                                        <p:tgtEl>
                                          <p:spTgt spid="28"/>
                                        </p:tgtEl>
                                      </p:cBhvr>
                                    </p:animEffect>
                                    <p:anim calcmode="lin" valueType="num">
                                      <p:cBhvr>
                                        <p:cTn id="87" dur="1000" fill="hold"/>
                                        <p:tgtEl>
                                          <p:spTgt spid="28"/>
                                        </p:tgtEl>
                                        <p:attrNameLst>
                                          <p:attrName>ppt_x</p:attrName>
                                        </p:attrNameLst>
                                      </p:cBhvr>
                                      <p:tavLst>
                                        <p:tav tm="0">
                                          <p:val>
                                            <p:strVal val="#ppt_x"/>
                                          </p:val>
                                        </p:tav>
                                        <p:tav tm="100000">
                                          <p:val>
                                            <p:strVal val="#ppt_x"/>
                                          </p:val>
                                        </p:tav>
                                      </p:tavLst>
                                    </p:anim>
                                    <p:anim calcmode="lin" valueType="num">
                                      <p:cBhvr>
                                        <p:cTn id="88" dur="1000" fill="hold"/>
                                        <p:tgtEl>
                                          <p:spTgt spid="28"/>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22541"/>
                                        </p:tgtEl>
                                        <p:attrNameLst>
                                          <p:attrName>style.visibility</p:attrName>
                                        </p:attrNameLst>
                                      </p:cBhvr>
                                      <p:to>
                                        <p:strVal val="visible"/>
                                      </p:to>
                                    </p:set>
                                    <p:animEffect transition="in" filter="fade">
                                      <p:cBhvr>
                                        <p:cTn id="91" dur="1000"/>
                                        <p:tgtEl>
                                          <p:spTgt spid="22541"/>
                                        </p:tgtEl>
                                      </p:cBhvr>
                                    </p:animEffect>
                                    <p:anim calcmode="lin" valueType="num">
                                      <p:cBhvr>
                                        <p:cTn id="92" dur="1000" fill="hold"/>
                                        <p:tgtEl>
                                          <p:spTgt spid="22541"/>
                                        </p:tgtEl>
                                        <p:attrNameLst>
                                          <p:attrName>ppt_x</p:attrName>
                                        </p:attrNameLst>
                                      </p:cBhvr>
                                      <p:tavLst>
                                        <p:tav tm="0">
                                          <p:val>
                                            <p:strVal val="#ppt_x"/>
                                          </p:val>
                                        </p:tav>
                                        <p:tav tm="100000">
                                          <p:val>
                                            <p:strVal val="#ppt_x"/>
                                          </p:val>
                                        </p:tav>
                                      </p:tavLst>
                                    </p:anim>
                                    <p:anim calcmode="lin" valueType="num">
                                      <p:cBhvr>
                                        <p:cTn id="93" dur="1000" fill="hold"/>
                                        <p:tgtEl>
                                          <p:spTgt spid="22541"/>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fade">
                                      <p:cBhvr>
                                        <p:cTn id="96" dur="1000"/>
                                        <p:tgtEl>
                                          <p:spTgt spid="29"/>
                                        </p:tgtEl>
                                      </p:cBhvr>
                                    </p:animEffect>
                                    <p:anim calcmode="lin" valueType="num">
                                      <p:cBhvr>
                                        <p:cTn id="97" dur="1000" fill="hold"/>
                                        <p:tgtEl>
                                          <p:spTgt spid="29"/>
                                        </p:tgtEl>
                                        <p:attrNameLst>
                                          <p:attrName>ppt_x</p:attrName>
                                        </p:attrNameLst>
                                      </p:cBhvr>
                                      <p:tavLst>
                                        <p:tav tm="0">
                                          <p:val>
                                            <p:strVal val="#ppt_x"/>
                                          </p:val>
                                        </p:tav>
                                        <p:tav tm="100000">
                                          <p:val>
                                            <p:strVal val="#ppt_x"/>
                                          </p:val>
                                        </p:tav>
                                      </p:tavLst>
                                    </p:anim>
                                    <p:anim calcmode="lin" valueType="num">
                                      <p:cBhvr>
                                        <p:cTn id="98" dur="1000" fill="hold"/>
                                        <p:tgtEl>
                                          <p:spTgt spid="29"/>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22539"/>
                                        </p:tgtEl>
                                        <p:attrNameLst>
                                          <p:attrName>style.visibility</p:attrName>
                                        </p:attrNameLst>
                                      </p:cBhvr>
                                      <p:to>
                                        <p:strVal val="visible"/>
                                      </p:to>
                                    </p:set>
                                    <p:animEffect transition="in" filter="fade">
                                      <p:cBhvr>
                                        <p:cTn id="101" dur="1000"/>
                                        <p:tgtEl>
                                          <p:spTgt spid="22539"/>
                                        </p:tgtEl>
                                      </p:cBhvr>
                                    </p:animEffect>
                                    <p:anim calcmode="lin" valueType="num">
                                      <p:cBhvr>
                                        <p:cTn id="102" dur="1000" fill="hold"/>
                                        <p:tgtEl>
                                          <p:spTgt spid="22539"/>
                                        </p:tgtEl>
                                        <p:attrNameLst>
                                          <p:attrName>ppt_x</p:attrName>
                                        </p:attrNameLst>
                                      </p:cBhvr>
                                      <p:tavLst>
                                        <p:tav tm="0">
                                          <p:val>
                                            <p:strVal val="#ppt_x"/>
                                          </p:val>
                                        </p:tav>
                                        <p:tav tm="100000">
                                          <p:val>
                                            <p:strVal val="#ppt_x"/>
                                          </p:val>
                                        </p:tav>
                                      </p:tavLst>
                                    </p:anim>
                                    <p:anim calcmode="lin" valueType="num">
                                      <p:cBhvr>
                                        <p:cTn id="103" dur="1000" fill="hold"/>
                                        <p:tgtEl>
                                          <p:spTgt spid="22539"/>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30"/>
                                        </p:tgtEl>
                                        <p:attrNameLst>
                                          <p:attrName>style.visibility</p:attrName>
                                        </p:attrNameLst>
                                      </p:cBhvr>
                                      <p:to>
                                        <p:strVal val="visible"/>
                                      </p:to>
                                    </p:set>
                                    <p:animEffect transition="in" filter="fade">
                                      <p:cBhvr>
                                        <p:cTn id="106" dur="1000"/>
                                        <p:tgtEl>
                                          <p:spTgt spid="30"/>
                                        </p:tgtEl>
                                      </p:cBhvr>
                                    </p:animEffect>
                                    <p:anim calcmode="lin" valueType="num">
                                      <p:cBhvr>
                                        <p:cTn id="107" dur="1000" fill="hold"/>
                                        <p:tgtEl>
                                          <p:spTgt spid="30"/>
                                        </p:tgtEl>
                                        <p:attrNameLst>
                                          <p:attrName>ppt_x</p:attrName>
                                        </p:attrNameLst>
                                      </p:cBhvr>
                                      <p:tavLst>
                                        <p:tav tm="0">
                                          <p:val>
                                            <p:strVal val="#ppt_x"/>
                                          </p:val>
                                        </p:tav>
                                        <p:tav tm="100000">
                                          <p:val>
                                            <p:strVal val="#ppt_x"/>
                                          </p:val>
                                        </p:tav>
                                      </p:tavLst>
                                    </p:anim>
                                    <p:anim calcmode="lin" valueType="num">
                                      <p:cBhvr>
                                        <p:cTn id="108" dur="1000" fill="hold"/>
                                        <p:tgtEl>
                                          <p:spTgt spid="30"/>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22542"/>
                                        </p:tgtEl>
                                        <p:attrNameLst>
                                          <p:attrName>style.visibility</p:attrName>
                                        </p:attrNameLst>
                                      </p:cBhvr>
                                      <p:to>
                                        <p:strVal val="visible"/>
                                      </p:to>
                                    </p:set>
                                    <p:animEffect transition="in" filter="fade">
                                      <p:cBhvr>
                                        <p:cTn id="111" dur="1000"/>
                                        <p:tgtEl>
                                          <p:spTgt spid="22542"/>
                                        </p:tgtEl>
                                      </p:cBhvr>
                                    </p:animEffect>
                                    <p:anim calcmode="lin" valueType="num">
                                      <p:cBhvr>
                                        <p:cTn id="112" dur="1000" fill="hold"/>
                                        <p:tgtEl>
                                          <p:spTgt spid="22542"/>
                                        </p:tgtEl>
                                        <p:attrNameLst>
                                          <p:attrName>ppt_x</p:attrName>
                                        </p:attrNameLst>
                                      </p:cBhvr>
                                      <p:tavLst>
                                        <p:tav tm="0">
                                          <p:val>
                                            <p:strVal val="#ppt_x"/>
                                          </p:val>
                                        </p:tav>
                                        <p:tav tm="100000">
                                          <p:val>
                                            <p:strVal val="#ppt_x"/>
                                          </p:val>
                                        </p:tav>
                                      </p:tavLst>
                                    </p:anim>
                                    <p:anim calcmode="lin" valueType="num">
                                      <p:cBhvr>
                                        <p:cTn id="113" dur="1000" fill="hold"/>
                                        <p:tgtEl>
                                          <p:spTgt spid="22542"/>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0"/>
                                  </p:stCondLst>
                                  <p:childTnLst>
                                    <p:set>
                                      <p:cBhvr>
                                        <p:cTn id="115" dur="1" fill="hold">
                                          <p:stCondLst>
                                            <p:cond delay="0"/>
                                          </p:stCondLst>
                                        </p:cTn>
                                        <p:tgtEl>
                                          <p:spTgt spid="22"/>
                                        </p:tgtEl>
                                        <p:attrNameLst>
                                          <p:attrName>style.visibility</p:attrName>
                                        </p:attrNameLst>
                                      </p:cBhvr>
                                      <p:to>
                                        <p:strVal val="visible"/>
                                      </p:to>
                                    </p:set>
                                    <p:animEffect transition="in" filter="fade">
                                      <p:cBhvr>
                                        <p:cTn id="116" dur="1000"/>
                                        <p:tgtEl>
                                          <p:spTgt spid="22"/>
                                        </p:tgtEl>
                                      </p:cBhvr>
                                    </p:animEffect>
                                    <p:anim calcmode="lin" valueType="num">
                                      <p:cBhvr>
                                        <p:cTn id="117" dur="1000" fill="hold"/>
                                        <p:tgtEl>
                                          <p:spTgt spid="22"/>
                                        </p:tgtEl>
                                        <p:attrNameLst>
                                          <p:attrName>ppt_x</p:attrName>
                                        </p:attrNameLst>
                                      </p:cBhvr>
                                      <p:tavLst>
                                        <p:tav tm="0">
                                          <p:val>
                                            <p:strVal val="#ppt_x"/>
                                          </p:val>
                                        </p:tav>
                                        <p:tav tm="100000">
                                          <p:val>
                                            <p:strVal val="#ppt_x"/>
                                          </p:val>
                                        </p:tav>
                                      </p:tavLst>
                                    </p:anim>
                                    <p:anim calcmode="lin" valueType="num">
                                      <p:cBhvr>
                                        <p:cTn id="118" dur="1000" fill="hold"/>
                                        <p:tgtEl>
                                          <p:spTgt spid="22"/>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0"/>
                                  </p:stCondLst>
                                  <p:childTnLst>
                                    <p:set>
                                      <p:cBhvr>
                                        <p:cTn id="120" dur="1" fill="hold">
                                          <p:stCondLst>
                                            <p:cond delay="0"/>
                                          </p:stCondLst>
                                        </p:cTn>
                                        <p:tgtEl>
                                          <p:spTgt spid="12"/>
                                        </p:tgtEl>
                                        <p:attrNameLst>
                                          <p:attrName>style.visibility</p:attrName>
                                        </p:attrNameLst>
                                      </p:cBhvr>
                                      <p:to>
                                        <p:strVal val="visible"/>
                                      </p:to>
                                    </p:set>
                                    <p:animEffect transition="in" filter="fade">
                                      <p:cBhvr>
                                        <p:cTn id="121" dur="1000"/>
                                        <p:tgtEl>
                                          <p:spTgt spid="12"/>
                                        </p:tgtEl>
                                      </p:cBhvr>
                                    </p:animEffect>
                                    <p:anim calcmode="lin" valueType="num">
                                      <p:cBhvr>
                                        <p:cTn id="122" dur="1000" fill="hold"/>
                                        <p:tgtEl>
                                          <p:spTgt spid="12"/>
                                        </p:tgtEl>
                                        <p:attrNameLst>
                                          <p:attrName>ppt_x</p:attrName>
                                        </p:attrNameLst>
                                      </p:cBhvr>
                                      <p:tavLst>
                                        <p:tav tm="0">
                                          <p:val>
                                            <p:strVal val="#ppt_x"/>
                                          </p:val>
                                        </p:tav>
                                        <p:tav tm="100000">
                                          <p:val>
                                            <p:strVal val="#ppt_x"/>
                                          </p:val>
                                        </p:tav>
                                      </p:tavLst>
                                    </p:anim>
                                    <p:anim calcmode="lin" valueType="num">
                                      <p:cBhvr>
                                        <p:cTn id="1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P spid="7" grpId="0" animBg="1"/>
      <p:bldP spid="8" grpId="0"/>
      <p:bldP spid="12" grpId="0" animBg="1"/>
      <p:bldP spid="22537" grpId="0" animBg="1"/>
      <p:bldP spid="22538" grpId="0" animBg="1"/>
      <p:bldP spid="22539" grpId="0" animBg="1"/>
      <p:bldP spid="22540" grpId="0" animBg="1"/>
      <p:bldP spid="22541" grpId="0" animBg="1"/>
      <p:bldP spid="22542" grpId="0" animBg="1"/>
      <p:bldP spid="22543" grpId="0" animBg="1"/>
      <p:bldP spid="20" grpId="0" animBg="1"/>
      <p:bldP spid="21" grpId="0" animBg="1"/>
      <p:bldP spid="22" grpId="0" animBg="1"/>
      <p:bldP spid="23" grpId="0" animBg="1"/>
      <p:bldP spid="24" grpId="0" animBg="1"/>
      <p:bldP spid="25" grpId="0" animBg="1"/>
      <p:bldP spid="28" grpId="0" animBg="1"/>
      <p:bldP spid="29" grpId="0" animBg="1"/>
      <p:bldP spid="30" grpId="0" animBg="1"/>
      <p:bldP spid="2255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lang="zh-CN" altLang="en-US" sz="3200" dirty="0">
                <a:latin typeface="微软雅黑" panose="020B0503020204020204" pitchFamily="34" charset="-122"/>
                <a:ea typeface="微软雅黑" panose="020B0503020204020204" pitchFamily="34" charset="-122"/>
              </a:rPr>
              <a:t>五、世界地质公园的申报流程</a:t>
            </a:r>
          </a:p>
        </p:txBody>
      </p:sp>
      <p:sp>
        <p:nvSpPr>
          <p:cNvPr id="3" name="内容占位符 2"/>
          <p:cNvSpPr>
            <a:spLocks noGrp="1"/>
          </p:cNvSpPr>
          <p:nvPr>
            <p:ph idx="1"/>
          </p:nvPr>
        </p:nvSpPr>
        <p:spPr/>
        <p:txBody>
          <a:bodyPr/>
          <a:lstStyle/>
          <a:p>
            <a:pPr>
              <a:defRPr/>
            </a:pPr>
            <a:r>
              <a:rPr lang="zh-CN" altLang="en-US" sz="2400" dirty="0">
                <a:cs typeface="+mn-cs"/>
              </a:rPr>
              <a:t>一个完整的工作年</a:t>
            </a:r>
            <a:endParaRPr lang="en-US" altLang="zh-CN" sz="2400" dirty="0">
              <a:cs typeface="+mn-cs"/>
            </a:endParaRPr>
          </a:p>
          <a:p>
            <a:pPr>
              <a:defRPr/>
            </a:pPr>
            <a:r>
              <a:rPr lang="en-US" altLang="zh-CN" sz="2400" dirty="0">
                <a:cs typeface="+mn-cs"/>
              </a:rPr>
              <a:t>2018</a:t>
            </a:r>
            <a:r>
              <a:rPr lang="zh-CN" altLang="en-US" sz="2400" dirty="0">
                <a:cs typeface="+mn-cs"/>
              </a:rPr>
              <a:t>年</a:t>
            </a:r>
            <a:r>
              <a:rPr lang="en-US" altLang="zh-CN" sz="2400" dirty="0">
                <a:cs typeface="+mn-cs"/>
              </a:rPr>
              <a:t>4-5</a:t>
            </a:r>
            <a:r>
              <a:rPr lang="zh-CN" altLang="en-US" sz="2400" dirty="0">
                <a:cs typeface="+mn-cs"/>
              </a:rPr>
              <a:t>月，首先提交申请意向书，然后在</a:t>
            </a:r>
            <a:r>
              <a:rPr lang="en-US" altLang="zh-CN" sz="2400" dirty="0">
                <a:cs typeface="+mn-cs"/>
              </a:rPr>
              <a:t>10</a:t>
            </a:r>
            <a:r>
              <a:rPr lang="zh-CN" altLang="en-US" sz="2400" dirty="0">
                <a:cs typeface="+mn-cs"/>
              </a:rPr>
              <a:t>月</a:t>
            </a:r>
            <a:r>
              <a:rPr lang="en-US" altLang="zh-CN" sz="2400" dirty="0">
                <a:cs typeface="+mn-cs"/>
              </a:rPr>
              <a:t>1</a:t>
            </a:r>
            <a:r>
              <a:rPr lang="zh-CN" altLang="en-US" sz="2400" dirty="0">
                <a:cs typeface="+mn-cs"/>
              </a:rPr>
              <a:t>日至</a:t>
            </a:r>
            <a:r>
              <a:rPr lang="en-US" altLang="zh-CN" sz="2400" dirty="0">
                <a:cs typeface="+mn-cs"/>
              </a:rPr>
              <a:t>11</a:t>
            </a:r>
            <a:r>
              <a:rPr lang="zh-CN" altLang="en-US" sz="2400" dirty="0">
                <a:cs typeface="+mn-cs"/>
              </a:rPr>
              <a:t>月</a:t>
            </a:r>
            <a:r>
              <a:rPr lang="en-US" altLang="zh-CN" sz="2400" dirty="0">
                <a:cs typeface="+mn-cs"/>
              </a:rPr>
              <a:t>0</a:t>
            </a:r>
            <a:r>
              <a:rPr lang="zh-CN" altLang="en-US" sz="2400" dirty="0">
                <a:cs typeface="+mn-cs"/>
              </a:rPr>
              <a:t>日提交申报材料。</a:t>
            </a:r>
            <a:endParaRPr lang="en-US" altLang="zh-CN" sz="2400" dirty="0">
              <a:cs typeface="+mn-cs"/>
            </a:endParaRPr>
          </a:p>
          <a:p>
            <a:pPr>
              <a:defRPr/>
            </a:pPr>
            <a:r>
              <a:rPr lang="en-US" altLang="zh-CN" sz="2400" dirty="0">
                <a:cs typeface="+mn-cs"/>
              </a:rPr>
              <a:t>2018</a:t>
            </a:r>
            <a:r>
              <a:rPr lang="zh-CN" altLang="en-US" sz="2400" dirty="0">
                <a:cs typeface="+mn-cs"/>
              </a:rPr>
              <a:t>年</a:t>
            </a:r>
            <a:r>
              <a:rPr lang="en-US" altLang="zh-CN" sz="2400" dirty="0">
                <a:cs typeface="+mn-cs"/>
              </a:rPr>
              <a:t>12</a:t>
            </a:r>
            <a:r>
              <a:rPr lang="zh-CN" altLang="en-US" sz="2400" dirty="0">
                <a:cs typeface="+mn-cs"/>
              </a:rPr>
              <a:t>月</a:t>
            </a:r>
            <a:r>
              <a:rPr lang="en-US" altLang="zh-CN" sz="2400" dirty="0">
                <a:cs typeface="+mn-cs"/>
              </a:rPr>
              <a:t>1</a:t>
            </a:r>
            <a:r>
              <a:rPr lang="zh-CN" altLang="en-US" sz="2400" dirty="0">
                <a:cs typeface="+mn-cs"/>
              </a:rPr>
              <a:t>号前，</a:t>
            </a:r>
            <a:r>
              <a:rPr lang="en-US" altLang="zh-CN" sz="2400" dirty="0">
                <a:cs typeface="+mn-cs"/>
              </a:rPr>
              <a:t>UNESCO </a:t>
            </a:r>
            <a:r>
              <a:rPr lang="zh-CN" altLang="en-US" sz="2400" dirty="0">
                <a:cs typeface="+mn-cs"/>
              </a:rPr>
              <a:t>秘书处核实核实申报材料是否完整。然后，专业人员评估申请者是否具有世界性地质遗迹特征。</a:t>
            </a:r>
            <a:endParaRPr lang="en-US" altLang="zh-CN" sz="2400" dirty="0">
              <a:cs typeface="+mn-cs"/>
            </a:endParaRPr>
          </a:p>
          <a:p>
            <a:pPr>
              <a:defRPr/>
            </a:pPr>
            <a:r>
              <a:rPr lang="en-US" altLang="zh-CN" sz="2400" dirty="0">
                <a:cs typeface="+mn-cs"/>
              </a:rPr>
              <a:t>2019</a:t>
            </a:r>
            <a:r>
              <a:rPr lang="zh-CN" altLang="en-US" sz="2400" dirty="0">
                <a:cs typeface="+mn-cs"/>
              </a:rPr>
              <a:t>年</a:t>
            </a:r>
            <a:r>
              <a:rPr lang="en-US" altLang="zh-CN" sz="2400" dirty="0">
                <a:cs typeface="+mn-cs"/>
              </a:rPr>
              <a:t>5</a:t>
            </a:r>
            <a:r>
              <a:rPr lang="zh-CN" altLang="en-US" sz="2400" dirty="0">
                <a:cs typeface="+mn-cs"/>
              </a:rPr>
              <a:t>月</a:t>
            </a:r>
            <a:r>
              <a:rPr lang="en-US" altLang="zh-CN" sz="2400" dirty="0">
                <a:cs typeface="+mn-cs"/>
              </a:rPr>
              <a:t>1</a:t>
            </a:r>
            <a:r>
              <a:rPr lang="zh-CN" altLang="en-US" sz="2400" dirty="0">
                <a:cs typeface="+mn-cs"/>
              </a:rPr>
              <a:t>日至</a:t>
            </a:r>
            <a:r>
              <a:rPr lang="en-US" altLang="zh-CN" sz="2400" dirty="0">
                <a:cs typeface="+mn-cs"/>
              </a:rPr>
              <a:t>8</a:t>
            </a:r>
            <a:r>
              <a:rPr lang="zh-CN" altLang="en-US" sz="2400" dirty="0">
                <a:cs typeface="+mn-cs"/>
              </a:rPr>
              <a:t>月</a:t>
            </a:r>
            <a:r>
              <a:rPr lang="en-US" altLang="zh-CN" sz="2400" dirty="0">
                <a:cs typeface="+mn-cs"/>
              </a:rPr>
              <a:t>31</a:t>
            </a:r>
            <a:r>
              <a:rPr lang="zh-CN" altLang="en-US" sz="2400" dirty="0">
                <a:cs typeface="+mn-cs"/>
              </a:rPr>
              <a:t>日，</a:t>
            </a:r>
            <a:r>
              <a:rPr lang="en-US" altLang="zh-CN" sz="2400" dirty="0">
                <a:cs typeface="+mn-cs"/>
              </a:rPr>
              <a:t>UNESCO</a:t>
            </a:r>
            <a:r>
              <a:rPr lang="zh-CN" altLang="en-US" sz="2400" dirty="0">
                <a:cs typeface="+mn-cs"/>
              </a:rPr>
              <a:t>派遣两位专家实地考察评估，提交评估报告。</a:t>
            </a:r>
            <a:endParaRPr lang="en-US" altLang="zh-CN" sz="2400" dirty="0">
              <a:cs typeface="+mn-cs"/>
            </a:endParaRPr>
          </a:p>
          <a:p>
            <a:pPr>
              <a:defRPr/>
            </a:pPr>
            <a:r>
              <a:rPr lang="en-US" altLang="zh-CN" sz="2400" dirty="0">
                <a:cs typeface="+mn-cs"/>
              </a:rPr>
              <a:t>2019</a:t>
            </a:r>
            <a:r>
              <a:rPr lang="zh-CN" altLang="en-US" sz="2400" dirty="0">
                <a:cs typeface="+mn-cs"/>
              </a:rPr>
              <a:t>年</a:t>
            </a:r>
            <a:r>
              <a:rPr lang="en-US" altLang="zh-CN" sz="2400" dirty="0">
                <a:cs typeface="+mn-cs"/>
              </a:rPr>
              <a:t>9</a:t>
            </a:r>
            <a:r>
              <a:rPr lang="zh-CN" altLang="en-US" sz="2400" dirty="0">
                <a:cs typeface="+mn-cs"/>
              </a:rPr>
              <a:t>月评估报告提交给</a:t>
            </a:r>
            <a:r>
              <a:rPr lang="en-US" altLang="zh-CN" sz="2400" dirty="0">
                <a:cs typeface="+mn-cs"/>
              </a:rPr>
              <a:t>UNESCO</a:t>
            </a:r>
            <a:r>
              <a:rPr lang="zh-CN" altLang="en-US" sz="2400" dirty="0">
                <a:cs typeface="+mn-cs"/>
              </a:rPr>
              <a:t>世界地质公园执行局审阅，并投票表决。</a:t>
            </a:r>
          </a:p>
          <a:p>
            <a:pPr>
              <a:defRPr/>
            </a:pPr>
            <a:endParaRPr lang="zh-CN" altLang="en-US" sz="2400" dirty="0">
              <a:cs typeface="+mn-cs"/>
            </a:endParaRPr>
          </a:p>
          <a:p>
            <a:pPr>
              <a:defRPr/>
            </a:pPr>
            <a:endParaRPr lang="zh-CN" altLang="en-US" sz="2400" dirty="0">
              <a:cs typeface="+mn-cs"/>
            </a:endParaRPr>
          </a:p>
          <a:p>
            <a:pPr>
              <a:defRPr/>
            </a:pPr>
            <a:endParaRPr lang="zh-CN" altLang="en-US" sz="2400" dirty="0">
              <a:cs typeface="+mn-cs"/>
            </a:endParaRPr>
          </a:p>
          <a:p>
            <a:pPr>
              <a:defRPr/>
            </a:pPr>
            <a:endParaRPr lang="zh-CN" altLang="en-US" sz="2400" dirty="0">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图片 3"/>
          <p:cNvPicPr>
            <a:picLocks noChangeAspect="1"/>
          </p:cNvPicPr>
          <p:nvPr/>
        </p:nvPicPr>
        <p:blipFill>
          <a:blip r:embed="rId2"/>
          <a:srcRect/>
          <a:stretch>
            <a:fillRect/>
          </a:stretch>
        </p:blipFill>
        <p:spPr bwMode="auto">
          <a:xfrm>
            <a:off x="2001838" y="0"/>
            <a:ext cx="5140325" cy="6858000"/>
          </a:xfrm>
          <a:prstGeom prst="rect">
            <a:avLst/>
          </a:prstGeom>
          <a:noFill/>
          <a:ln w="9525">
            <a:noFill/>
            <a:miter lim="800000"/>
            <a:headEnd/>
            <a:tailEnd/>
          </a:ln>
        </p:spPr>
      </p:pic>
      <p:sp>
        <p:nvSpPr>
          <p:cNvPr id="2" name="文本框 1"/>
          <p:cNvSpPr txBox="1"/>
          <p:nvPr/>
        </p:nvSpPr>
        <p:spPr>
          <a:xfrm>
            <a:off x="1115616" y="1052736"/>
            <a:ext cx="432048" cy="3046988"/>
          </a:xfrm>
          <a:prstGeom prst="rect">
            <a:avLst/>
          </a:prstGeom>
          <a:effectLst>
            <a:outerShdw blurRad="40000" dist="20000" dir="5400000" rotWithShape="0">
              <a:srgbClr val="000000">
                <a:alpha val="38000"/>
              </a:srgbClr>
            </a:outerShdw>
            <a:reflection blurRad="6350" stA="50000" endA="300" endPos="55500" dist="50800" dir="5400000" sy="-100000" algn="bl" rotWithShape="0"/>
          </a:effectLst>
        </p:spPr>
        <p:style>
          <a:lnRef idx="1">
            <a:schemeClr val="accent6"/>
          </a:lnRef>
          <a:fillRef idx="2">
            <a:schemeClr val="accent6"/>
          </a:fillRef>
          <a:effectRef idx="1">
            <a:schemeClr val="accent6"/>
          </a:effectRef>
          <a:fontRef idx="minor">
            <a:schemeClr val="dk1"/>
          </a:fontRef>
        </p:style>
        <p:txBody>
          <a:bodyPr>
            <a:spAutoFit/>
          </a:bodyPr>
          <a:lstStyle/>
          <a:p>
            <a:pPr fontAlgn="auto">
              <a:spcBef>
                <a:spcPts val="0"/>
              </a:spcBef>
              <a:spcAft>
                <a:spcPts val="0"/>
              </a:spcAft>
              <a:defRPr/>
            </a:pPr>
            <a:r>
              <a:rPr lang="zh-CN" altLang="en-US" sz="2400" b="0" dirty="0">
                <a:solidFill>
                  <a:srgbClr val="FF0000"/>
                </a:solidFill>
              </a:rPr>
              <a:t>一个完整的工作年</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3" name="Group 10"/>
          <p:cNvGrpSpPr>
            <a:grpSpLocks/>
          </p:cNvGrpSpPr>
          <p:nvPr/>
        </p:nvGrpSpPr>
        <p:grpSpPr bwMode="auto">
          <a:xfrm>
            <a:off x="755650" y="981075"/>
            <a:ext cx="7416800" cy="3930650"/>
            <a:chOff x="1056" y="1968"/>
            <a:chExt cx="3137" cy="1353"/>
          </a:xfrm>
        </p:grpSpPr>
        <p:pic>
          <p:nvPicPr>
            <p:cNvPr id="49156" name="Picture 4" descr="guide-03"/>
            <p:cNvPicPr>
              <a:picLocks noChangeAspect="1" noChangeArrowheads="1"/>
            </p:cNvPicPr>
            <p:nvPr/>
          </p:nvPicPr>
          <p:blipFill>
            <a:blip r:embed="rId2"/>
            <a:srcRect/>
            <a:stretch>
              <a:fillRect/>
            </a:stretch>
          </p:blipFill>
          <p:spPr bwMode="auto">
            <a:xfrm>
              <a:off x="1056" y="1968"/>
              <a:ext cx="1888" cy="1353"/>
            </a:xfrm>
            <a:prstGeom prst="rect">
              <a:avLst/>
            </a:prstGeom>
            <a:noFill/>
            <a:ln w="9525">
              <a:noFill/>
              <a:miter lim="800000"/>
              <a:headEnd/>
              <a:tailEnd/>
            </a:ln>
          </p:spPr>
        </p:pic>
        <p:pic>
          <p:nvPicPr>
            <p:cNvPr id="49157" name="Picture 5" descr="guide-04"/>
            <p:cNvPicPr>
              <a:picLocks noChangeAspect="1" noChangeArrowheads="1"/>
            </p:cNvPicPr>
            <p:nvPr/>
          </p:nvPicPr>
          <p:blipFill>
            <a:blip r:embed="rId3"/>
            <a:srcRect/>
            <a:stretch>
              <a:fillRect/>
            </a:stretch>
          </p:blipFill>
          <p:spPr bwMode="auto">
            <a:xfrm>
              <a:off x="3097" y="1968"/>
              <a:ext cx="1096" cy="1344"/>
            </a:xfrm>
            <a:prstGeom prst="rect">
              <a:avLst/>
            </a:prstGeom>
            <a:noFill/>
            <a:ln w="9525">
              <a:noFill/>
              <a:miter lim="800000"/>
              <a:headEnd/>
              <a:tailEnd/>
            </a:ln>
          </p:spPr>
        </p:pic>
      </p:grpSp>
      <p:sp>
        <p:nvSpPr>
          <p:cNvPr id="2" name="标题 1"/>
          <p:cNvSpPr>
            <a:spLocks noGrp="1"/>
          </p:cNvSpPr>
          <p:nvPr>
            <p:ph type="title"/>
          </p:nvPr>
        </p:nvSpPr>
        <p:spPr>
          <a:xfrm>
            <a:off x="1792288" y="5513388"/>
            <a:ext cx="5486400" cy="566737"/>
          </a:xfrm>
        </p:spPr>
        <p:txBody>
          <a:bodyPr/>
          <a:lstStyle/>
          <a:p>
            <a:pPr>
              <a:defRPr/>
            </a:pPr>
            <a:r>
              <a:rPr lang="zh-CN" altLang="en-US" dirty="0"/>
              <a:t>第一年，提交申请</a:t>
            </a:r>
          </a:p>
        </p:txBody>
      </p:sp>
      <p:sp>
        <p:nvSpPr>
          <p:cNvPr id="4" name="文本占位符 3"/>
          <p:cNvSpPr>
            <a:spLocks noGrp="1"/>
          </p:cNvSpPr>
          <p:nvPr>
            <p:ph type="body" sz="half" idx="2"/>
          </p:nvPr>
        </p:nvSpPr>
        <p:spPr>
          <a:xfrm>
            <a:off x="1792288" y="6080125"/>
            <a:ext cx="5486400" cy="804863"/>
          </a:xfrm>
        </p:spPr>
        <p:txBody>
          <a:bodyPr/>
          <a:lstStyle/>
          <a:p>
            <a:pPr>
              <a:defRPr/>
            </a:pPr>
            <a:r>
              <a:rPr lang="zh-CN" altLang="en-US" dirty="0">
                <a:cs typeface="+mn-cs"/>
              </a:rPr>
              <a:t>第一年，首先提交申请信，然后在当年</a:t>
            </a:r>
            <a:r>
              <a:rPr lang="en-US" altLang="zh-CN" dirty="0">
                <a:cs typeface="+mn-cs"/>
              </a:rPr>
              <a:t>10</a:t>
            </a:r>
            <a:r>
              <a:rPr lang="zh-CN" altLang="en-US" dirty="0">
                <a:cs typeface="+mn-cs"/>
              </a:rPr>
              <a:t>月</a:t>
            </a:r>
            <a:r>
              <a:rPr lang="en-US" altLang="zh-CN" dirty="0">
                <a:cs typeface="+mn-cs"/>
              </a:rPr>
              <a:t>1</a:t>
            </a:r>
            <a:r>
              <a:rPr lang="zh-CN" altLang="en-US" dirty="0">
                <a:cs typeface="+mn-cs"/>
              </a:rPr>
              <a:t>日至</a:t>
            </a:r>
            <a:r>
              <a:rPr lang="en-US" altLang="zh-CN" dirty="0">
                <a:cs typeface="+mn-cs"/>
              </a:rPr>
              <a:t>11</a:t>
            </a:r>
            <a:r>
              <a:rPr lang="zh-CN" altLang="en-US" dirty="0">
                <a:cs typeface="+mn-cs"/>
              </a:rPr>
              <a:t>月</a:t>
            </a:r>
            <a:r>
              <a:rPr lang="en-US" altLang="zh-CN" dirty="0">
                <a:cs typeface="+mn-cs"/>
              </a:rPr>
              <a:t>30</a:t>
            </a:r>
            <a:r>
              <a:rPr lang="zh-CN" altLang="en-US" dirty="0">
                <a:cs typeface="+mn-cs"/>
              </a:rPr>
              <a:t>日提交申报材料。</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2288" y="5513388"/>
            <a:ext cx="5486400" cy="566737"/>
          </a:xfrm>
        </p:spPr>
        <p:txBody>
          <a:bodyPr/>
          <a:lstStyle/>
          <a:p>
            <a:pPr>
              <a:defRPr/>
            </a:pPr>
            <a:r>
              <a:rPr lang="en-US" altLang="zh-CN" dirty="0"/>
              <a:t>UNESCO </a:t>
            </a:r>
            <a:r>
              <a:rPr lang="zh-CN" altLang="en-US" dirty="0"/>
              <a:t>秘书处</a:t>
            </a:r>
          </a:p>
        </p:txBody>
      </p:sp>
      <p:sp>
        <p:nvSpPr>
          <p:cNvPr id="4" name="文本占位符 3"/>
          <p:cNvSpPr>
            <a:spLocks noGrp="1"/>
          </p:cNvSpPr>
          <p:nvPr>
            <p:ph type="body" sz="half" idx="2"/>
          </p:nvPr>
        </p:nvSpPr>
        <p:spPr>
          <a:xfrm>
            <a:off x="1792288" y="6080125"/>
            <a:ext cx="5486400" cy="804863"/>
          </a:xfrm>
        </p:spPr>
        <p:txBody>
          <a:bodyPr/>
          <a:lstStyle/>
          <a:p>
            <a:pPr>
              <a:defRPr/>
            </a:pPr>
            <a:r>
              <a:rPr lang="zh-CN" altLang="en-US" dirty="0">
                <a:cs typeface="+mn-cs"/>
              </a:rPr>
              <a:t>第一年</a:t>
            </a:r>
            <a:r>
              <a:rPr lang="en-US" altLang="zh-CN" dirty="0">
                <a:cs typeface="+mn-cs"/>
              </a:rPr>
              <a:t>12</a:t>
            </a:r>
            <a:r>
              <a:rPr lang="zh-CN" altLang="en-US" dirty="0">
                <a:cs typeface="+mn-cs"/>
              </a:rPr>
              <a:t>月</a:t>
            </a:r>
            <a:r>
              <a:rPr lang="en-US" altLang="zh-CN" dirty="0">
                <a:cs typeface="+mn-cs"/>
              </a:rPr>
              <a:t>1</a:t>
            </a:r>
            <a:r>
              <a:rPr lang="zh-CN" altLang="en-US" dirty="0">
                <a:cs typeface="+mn-cs"/>
              </a:rPr>
              <a:t>号前，</a:t>
            </a:r>
            <a:r>
              <a:rPr lang="en-US" altLang="zh-CN" dirty="0">
                <a:cs typeface="+mn-cs"/>
              </a:rPr>
              <a:t>UNESCO </a:t>
            </a:r>
            <a:r>
              <a:rPr lang="zh-CN" altLang="en-US" dirty="0">
                <a:cs typeface="+mn-cs"/>
              </a:rPr>
              <a:t>秘书处核实核实申报材料是否完整。</a:t>
            </a:r>
            <a:endParaRPr lang="en-US" altLang="zh-CN" dirty="0">
              <a:cs typeface="+mn-cs"/>
            </a:endParaRPr>
          </a:p>
          <a:p>
            <a:pPr>
              <a:defRPr/>
            </a:pPr>
            <a:r>
              <a:rPr lang="zh-CN" altLang="en-US" dirty="0">
                <a:cs typeface="+mn-cs"/>
              </a:rPr>
              <a:t>然后，专业人员评估申请者是否具有世界性地质遗迹特征。</a:t>
            </a:r>
          </a:p>
        </p:txBody>
      </p:sp>
      <p:pic>
        <p:nvPicPr>
          <p:cNvPr id="50179" name="Picture 11" descr="http://www.cnwh.org/AboutHeritage/images/guide-05.jpg"/>
          <p:cNvPicPr>
            <a:picLocks noChangeAspect="1" noChangeArrowheads="1"/>
          </p:cNvPicPr>
          <p:nvPr/>
        </p:nvPicPr>
        <p:blipFill>
          <a:blip r:embed="rId2" r:link="rId3"/>
          <a:srcRect/>
          <a:stretch>
            <a:fillRect/>
          </a:stretch>
        </p:blipFill>
        <p:spPr bwMode="auto">
          <a:xfrm>
            <a:off x="1187450" y="1052513"/>
            <a:ext cx="6488113" cy="4081462"/>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2288" y="5513388"/>
            <a:ext cx="5486400" cy="566737"/>
          </a:xfrm>
        </p:spPr>
        <p:txBody>
          <a:bodyPr/>
          <a:lstStyle/>
          <a:p>
            <a:pPr>
              <a:defRPr/>
            </a:pPr>
            <a:r>
              <a:rPr lang="zh-CN" altLang="en-US" dirty="0"/>
              <a:t>专家现场评估考察</a:t>
            </a:r>
          </a:p>
        </p:txBody>
      </p:sp>
      <p:sp>
        <p:nvSpPr>
          <p:cNvPr id="4" name="文本占位符 3"/>
          <p:cNvSpPr>
            <a:spLocks noGrp="1"/>
          </p:cNvSpPr>
          <p:nvPr>
            <p:ph type="body" sz="half" idx="2"/>
          </p:nvPr>
        </p:nvSpPr>
        <p:spPr>
          <a:xfrm>
            <a:off x="1792288" y="6080125"/>
            <a:ext cx="5486400" cy="804863"/>
          </a:xfrm>
        </p:spPr>
        <p:txBody>
          <a:bodyPr/>
          <a:lstStyle/>
          <a:p>
            <a:pPr>
              <a:defRPr/>
            </a:pPr>
            <a:r>
              <a:rPr lang="zh-CN" altLang="en-US" dirty="0">
                <a:cs typeface="+mn-cs"/>
              </a:rPr>
              <a:t>第二年，</a:t>
            </a:r>
            <a:r>
              <a:rPr lang="en-US" altLang="zh-CN" dirty="0">
                <a:cs typeface="+mn-cs"/>
              </a:rPr>
              <a:t>5</a:t>
            </a:r>
            <a:r>
              <a:rPr lang="zh-CN" altLang="en-US" dirty="0">
                <a:cs typeface="+mn-cs"/>
              </a:rPr>
              <a:t>月</a:t>
            </a:r>
            <a:r>
              <a:rPr lang="en-US" altLang="zh-CN" dirty="0">
                <a:cs typeface="+mn-cs"/>
              </a:rPr>
              <a:t>1</a:t>
            </a:r>
            <a:r>
              <a:rPr lang="zh-CN" altLang="en-US" dirty="0">
                <a:cs typeface="+mn-cs"/>
              </a:rPr>
              <a:t>日至</a:t>
            </a:r>
            <a:r>
              <a:rPr lang="en-US" altLang="zh-CN" dirty="0">
                <a:cs typeface="+mn-cs"/>
              </a:rPr>
              <a:t>8</a:t>
            </a:r>
            <a:r>
              <a:rPr lang="zh-CN" altLang="en-US" dirty="0">
                <a:cs typeface="+mn-cs"/>
              </a:rPr>
              <a:t>月</a:t>
            </a:r>
            <a:r>
              <a:rPr lang="en-US" altLang="zh-CN" dirty="0">
                <a:cs typeface="+mn-cs"/>
              </a:rPr>
              <a:t>31</a:t>
            </a:r>
            <a:r>
              <a:rPr lang="zh-CN" altLang="en-US" dirty="0">
                <a:cs typeface="+mn-cs"/>
              </a:rPr>
              <a:t>日，</a:t>
            </a:r>
            <a:r>
              <a:rPr lang="en-US" altLang="zh-CN" dirty="0">
                <a:cs typeface="+mn-cs"/>
              </a:rPr>
              <a:t>UNESCO</a:t>
            </a:r>
            <a:r>
              <a:rPr lang="zh-CN" altLang="en-US" dirty="0">
                <a:cs typeface="+mn-cs"/>
              </a:rPr>
              <a:t>派遣两位专家实地考察评估，提交评估报告。</a:t>
            </a:r>
          </a:p>
        </p:txBody>
      </p:sp>
      <p:pic>
        <p:nvPicPr>
          <p:cNvPr id="51203" name="Picture 7" descr="guide-06"/>
          <p:cNvPicPr>
            <a:picLocks noChangeAspect="1" noChangeArrowheads="1"/>
          </p:cNvPicPr>
          <p:nvPr/>
        </p:nvPicPr>
        <p:blipFill>
          <a:blip r:embed="rId2"/>
          <a:srcRect l="32742" r="14769"/>
          <a:stretch>
            <a:fillRect/>
          </a:stretch>
        </p:blipFill>
        <p:spPr bwMode="auto">
          <a:xfrm>
            <a:off x="1792288" y="115888"/>
            <a:ext cx="5486400" cy="5260975"/>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2288" y="5513388"/>
            <a:ext cx="5486400" cy="566737"/>
          </a:xfrm>
        </p:spPr>
        <p:txBody>
          <a:bodyPr/>
          <a:lstStyle/>
          <a:p>
            <a:pPr>
              <a:defRPr/>
            </a:pPr>
            <a:r>
              <a:rPr lang="zh-CN" altLang="en-US" dirty="0"/>
              <a:t>世界地质公园执行局</a:t>
            </a:r>
          </a:p>
        </p:txBody>
      </p:sp>
      <p:sp>
        <p:nvSpPr>
          <p:cNvPr id="4" name="文本占位符 3"/>
          <p:cNvSpPr>
            <a:spLocks noGrp="1"/>
          </p:cNvSpPr>
          <p:nvPr>
            <p:ph type="body" sz="half" idx="2"/>
          </p:nvPr>
        </p:nvSpPr>
        <p:spPr>
          <a:xfrm>
            <a:off x="1792288" y="6080125"/>
            <a:ext cx="5486400" cy="804863"/>
          </a:xfrm>
        </p:spPr>
        <p:txBody>
          <a:bodyPr/>
          <a:lstStyle/>
          <a:p>
            <a:pPr>
              <a:defRPr/>
            </a:pPr>
            <a:r>
              <a:rPr lang="zh-CN" altLang="en-US" dirty="0">
                <a:cs typeface="+mn-cs"/>
              </a:rPr>
              <a:t>第二年</a:t>
            </a:r>
            <a:r>
              <a:rPr lang="en-US" altLang="zh-CN" dirty="0">
                <a:cs typeface="+mn-cs"/>
              </a:rPr>
              <a:t>9</a:t>
            </a:r>
            <a:r>
              <a:rPr lang="zh-CN" altLang="en-US" dirty="0">
                <a:cs typeface="+mn-cs"/>
              </a:rPr>
              <a:t>月，评估报告提交给</a:t>
            </a:r>
            <a:r>
              <a:rPr lang="en-US" altLang="zh-CN" dirty="0">
                <a:cs typeface="+mn-cs"/>
              </a:rPr>
              <a:t>UNESCO</a:t>
            </a:r>
            <a:r>
              <a:rPr lang="zh-CN" altLang="en-US" dirty="0">
                <a:cs typeface="+mn-cs"/>
              </a:rPr>
              <a:t>世界地质公园执行局审阅。</a:t>
            </a:r>
          </a:p>
        </p:txBody>
      </p:sp>
      <p:pic>
        <p:nvPicPr>
          <p:cNvPr id="52227" name="Picture 7" descr="guide-08"/>
          <p:cNvPicPr>
            <a:picLocks noChangeAspect="1" noChangeArrowheads="1"/>
          </p:cNvPicPr>
          <p:nvPr/>
        </p:nvPicPr>
        <p:blipFill>
          <a:blip r:embed="rId2"/>
          <a:srcRect l="7643"/>
          <a:stretch>
            <a:fillRect/>
          </a:stretch>
        </p:blipFill>
        <p:spPr bwMode="auto">
          <a:xfrm>
            <a:off x="1258888" y="173038"/>
            <a:ext cx="6626225" cy="5164137"/>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2288" y="5513388"/>
            <a:ext cx="5486400" cy="566737"/>
          </a:xfrm>
        </p:spPr>
        <p:txBody>
          <a:bodyPr/>
          <a:lstStyle/>
          <a:p>
            <a:pPr>
              <a:defRPr/>
            </a:pPr>
            <a:r>
              <a:rPr lang="zh-CN" altLang="en-US" dirty="0"/>
              <a:t>世界地质公园执行局投票</a:t>
            </a:r>
          </a:p>
        </p:txBody>
      </p:sp>
      <p:sp>
        <p:nvSpPr>
          <p:cNvPr id="4" name="文本占位符 3"/>
          <p:cNvSpPr>
            <a:spLocks noGrp="1"/>
          </p:cNvSpPr>
          <p:nvPr>
            <p:ph type="body" sz="half" idx="2"/>
          </p:nvPr>
        </p:nvSpPr>
        <p:spPr>
          <a:xfrm>
            <a:off x="1792288" y="6080125"/>
            <a:ext cx="5486400" cy="804863"/>
          </a:xfrm>
        </p:spPr>
        <p:txBody>
          <a:bodyPr/>
          <a:lstStyle/>
          <a:p>
            <a:pPr>
              <a:defRPr/>
            </a:pPr>
            <a:r>
              <a:rPr lang="zh-CN" altLang="en-US" dirty="0">
                <a:cs typeface="+mn-cs"/>
              </a:rPr>
              <a:t>三种结果：接收；暂缓接收，补充材料；不接收申请。</a:t>
            </a:r>
          </a:p>
        </p:txBody>
      </p:sp>
      <p:pic>
        <p:nvPicPr>
          <p:cNvPr id="53251" name="图片 4"/>
          <p:cNvPicPr>
            <a:picLocks noChangeAspect="1"/>
          </p:cNvPicPr>
          <p:nvPr/>
        </p:nvPicPr>
        <p:blipFill>
          <a:blip r:embed="rId2"/>
          <a:srcRect/>
          <a:stretch>
            <a:fillRect/>
          </a:stretch>
        </p:blipFill>
        <p:spPr bwMode="auto">
          <a:xfrm>
            <a:off x="1619250" y="404813"/>
            <a:ext cx="5461000" cy="489585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图片 1"/>
          <p:cNvPicPr>
            <a:picLocks noChangeAspect="1"/>
          </p:cNvPicPr>
          <p:nvPr/>
        </p:nvPicPr>
        <p:blipFill>
          <a:blip r:embed="rId2"/>
          <a:srcRect/>
          <a:stretch>
            <a:fillRect/>
          </a:stretch>
        </p:blipFill>
        <p:spPr bwMode="auto">
          <a:xfrm>
            <a:off x="468313" y="333375"/>
            <a:ext cx="8450262" cy="5616575"/>
          </a:xfrm>
          <a:prstGeom prst="rect">
            <a:avLst/>
          </a:prstGeom>
          <a:noFill/>
          <a:ln w="9525">
            <a:noFill/>
            <a:miter lim="800000"/>
            <a:headEnd/>
            <a:tailEnd/>
          </a:ln>
        </p:spPr>
      </p:pic>
      <p:sp>
        <p:nvSpPr>
          <p:cNvPr id="3" name="标题 2"/>
          <p:cNvSpPr>
            <a:spLocks noGrp="1"/>
          </p:cNvSpPr>
          <p:nvPr>
            <p:ph type="title"/>
          </p:nvPr>
        </p:nvSpPr>
        <p:spPr>
          <a:xfrm>
            <a:off x="1763713" y="6165850"/>
            <a:ext cx="5486400" cy="566738"/>
          </a:xfrm>
        </p:spPr>
        <p:txBody>
          <a:bodyPr/>
          <a:lstStyle/>
          <a:p>
            <a:pPr>
              <a:defRPr/>
            </a:pPr>
            <a:r>
              <a:rPr lang="en-US" altLang="zh-CN" dirty="0"/>
              <a:t>UNESCO</a:t>
            </a:r>
            <a:r>
              <a:rPr lang="zh-CN" altLang="en-US" dirty="0"/>
              <a:t>世界地质公园申报程序</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lang="zh-CN" altLang="en-US" dirty="0"/>
              <a:t>提纲</a:t>
            </a:r>
          </a:p>
        </p:txBody>
      </p:sp>
      <p:grpSp>
        <p:nvGrpSpPr>
          <p:cNvPr id="34818" name="Group 4"/>
          <p:cNvGrpSpPr>
            <a:grpSpLocks/>
          </p:cNvGrpSpPr>
          <p:nvPr/>
        </p:nvGrpSpPr>
        <p:grpSpPr bwMode="auto">
          <a:xfrm>
            <a:off x="1547813" y="1844675"/>
            <a:ext cx="5832475" cy="685800"/>
            <a:chOff x="1296" y="1824"/>
            <a:chExt cx="2976" cy="432"/>
          </a:xfrm>
        </p:grpSpPr>
        <p:sp>
          <p:nvSpPr>
            <p:cNvPr id="5" name="AutoShape 5"/>
            <p:cNvSpPr>
              <a:spLocks noChangeArrowheads="1"/>
            </p:cNvSpPr>
            <p:nvPr/>
          </p:nvSpPr>
          <p:spPr bwMode="gray">
            <a:xfrm>
              <a:off x="1536" y="1899"/>
              <a:ext cx="2736" cy="288"/>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0" hangingPunct="0">
                <a:defRPr/>
              </a:pPr>
              <a:endParaRPr lang="zh-CN" altLang="en-US" dirty="0">
                <a:ea typeface="宋体" panose="02010600030101010101" pitchFamily="2" charset="-122"/>
              </a:endParaRPr>
            </a:p>
          </p:txBody>
        </p:sp>
        <p:sp>
          <p:nvSpPr>
            <p:cNvPr id="11289" name="AutoShape 6"/>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b="1">
                  <a:solidFill>
                    <a:schemeClr val="tx1"/>
                  </a:solidFill>
                  <a:latin typeface="Verdana" panose="020B0604030504040204" pitchFamily="34" charset="0"/>
                  <a:ea typeface="宋体" panose="02010600030101010101" pitchFamily="2" charset="-122"/>
                </a:defRPr>
              </a:lvl1pPr>
              <a:lvl2pPr marL="742950" indent="-285750">
                <a:defRPr b="1">
                  <a:solidFill>
                    <a:schemeClr val="tx1"/>
                  </a:solidFill>
                  <a:latin typeface="Verdana" panose="020B0604030504040204" pitchFamily="34" charset="0"/>
                  <a:ea typeface="宋体" panose="02010600030101010101" pitchFamily="2" charset="-122"/>
                </a:defRPr>
              </a:lvl2pPr>
              <a:lvl3pPr marL="1143000" indent="-228600">
                <a:defRPr b="1">
                  <a:solidFill>
                    <a:schemeClr val="tx1"/>
                  </a:solidFill>
                  <a:latin typeface="Verdana" panose="020B0604030504040204" pitchFamily="34" charset="0"/>
                  <a:ea typeface="宋体" panose="02010600030101010101" pitchFamily="2" charset="-122"/>
                </a:defRPr>
              </a:lvl3pPr>
              <a:lvl4pPr marL="1600200" indent="-228600">
                <a:defRPr b="1">
                  <a:solidFill>
                    <a:schemeClr val="tx1"/>
                  </a:solidFill>
                  <a:latin typeface="Verdana" panose="020B0604030504040204" pitchFamily="34" charset="0"/>
                  <a:ea typeface="宋体" panose="02010600030101010101" pitchFamily="2" charset="-122"/>
                </a:defRPr>
              </a:lvl4pPr>
              <a:lvl5pPr marL="2057400" indent="-228600">
                <a:defRPr b="1">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Verdana" panose="020B0604030504040204" pitchFamily="34" charset="0"/>
                  <a:ea typeface="宋体" panose="02010600030101010101" pitchFamily="2" charset="-122"/>
                </a:defRPr>
              </a:lvl9pPr>
            </a:lstStyle>
            <a:p>
              <a:pPr eaLnBrk="0" hangingPunct="0">
                <a:defRPr/>
              </a:pPr>
              <a:endParaRPr lang="zh-CN" altLang="en-US"/>
            </a:p>
          </p:txBody>
        </p:sp>
        <p:sp>
          <p:nvSpPr>
            <p:cNvPr id="34836" name="Text Box 7"/>
            <p:cNvSpPr txBox="1">
              <a:spLocks noChangeArrowheads="1"/>
            </p:cNvSpPr>
            <p:nvPr/>
          </p:nvSpPr>
          <p:spPr bwMode="gray">
            <a:xfrm>
              <a:off x="1536" y="1954"/>
              <a:ext cx="2699" cy="233"/>
            </a:xfrm>
            <a:prstGeom prst="rect">
              <a:avLst/>
            </a:prstGeom>
            <a:noFill/>
            <a:ln w="9525">
              <a:noFill/>
              <a:miter lim="800000"/>
              <a:headEnd/>
              <a:tailEnd/>
            </a:ln>
          </p:spPr>
          <p:txBody>
            <a:bodyPr>
              <a:spAutoFit/>
            </a:bodyPr>
            <a:lstStyle/>
            <a:p>
              <a:pPr eaLnBrk="0" hangingPunct="0"/>
              <a:r>
                <a:rPr lang="zh-CN" altLang="en-US">
                  <a:solidFill>
                    <a:srgbClr val="000000"/>
                  </a:solidFill>
                </a:rPr>
                <a:t>         什么是世界地质公园？</a:t>
              </a:r>
              <a:endParaRPr lang="en-US" altLang="zh-CN">
                <a:solidFill>
                  <a:srgbClr val="000000"/>
                </a:solidFill>
              </a:endParaRPr>
            </a:p>
          </p:txBody>
        </p:sp>
        <p:sp>
          <p:nvSpPr>
            <p:cNvPr id="34837" name="Text Box 8"/>
            <p:cNvSpPr txBox="1">
              <a:spLocks noChangeArrowheads="1"/>
            </p:cNvSpPr>
            <p:nvPr/>
          </p:nvSpPr>
          <p:spPr bwMode="gray">
            <a:xfrm>
              <a:off x="1393" y="1886"/>
              <a:ext cx="223" cy="288"/>
            </a:xfrm>
            <a:prstGeom prst="rect">
              <a:avLst/>
            </a:prstGeom>
            <a:noFill/>
            <a:ln w="9525">
              <a:noFill/>
              <a:miter lim="800000"/>
              <a:headEnd/>
              <a:tailEnd/>
            </a:ln>
          </p:spPr>
          <p:txBody>
            <a:bodyPr wrap="none">
              <a:spAutoFit/>
            </a:bodyPr>
            <a:lstStyle/>
            <a:p>
              <a:pPr algn="ctr" eaLnBrk="0" hangingPunct="0"/>
              <a:r>
                <a:rPr lang="en-US" altLang="zh-CN" sz="2400">
                  <a:solidFill>
                    <a:schemeClr val="bg1"/>
                  </a:solidFill>
                </a:rPr>
                <a:t>1</a:t>
              </a:r>
            </a:p>
          </p:txBody>
        </p:sp>
      </p:grpSp>
      <p:grpSp>
        <p:nvGrpSpPr>
          <p:cNvPr id="34819" name="Group 4"/>
          <p:cNvGrpSpPr>
            <a:grpSpLocks/>
          </p:cNvGrpSpPr>
          <p:nvPr/>
        </p:nvGrpSpPr>
        <p:grpSpPr bwMode="auto">
          <a:xfrm>
            <a:off x="1547813" y="2814638"/>
            <a:ext cx="5832475" cy="685800"/>
            <a:chOff x="1296" y="1824"/>
            <a:chExt cx="2976" cy="432"/>
          </a:xfrm>
        </p:grpSpPr>
        <p:sp>
          <p:nvSpPr>
            <p:cNvPr id="10" name="AutoShape 5"/>
            <p:cNvSpPr>
              <a:spLocks noChangeArrowheads="1"/>
            </p:cNvSpPr>
            <p:nvPr/>
          </p:nvSpPr>
          <p:spPr bwMode="gray">
            <a:xfrm>
              <a:off x="1536" y="1899"/>
              <a:ext cx="2736" cy="288"/>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0" hangingPunct="0">
                <a:defRPr/>
              </a:pPr>
              <a:endParaRPr lang="zh-CN" altLang="en-US">
                <a:ea typeface="宋体" panose="02010600030101010101" pitchFamily="2" charset="-122"/>
              </a:endParaRPr>
            </a:p>
          </p:txBody>
        </p:sp>
        <p:sp>
          <p:nvSpPr>
            <p:cNvPr id="11285" name="AutoShape 6"/>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b="1">
                  <a:solidFill>
                    <a:schemeClr val="tx1"/>
                  </a:solidFill>
                  <a:latin typeface="Verdana" panose="020B0604030504040204" pitchFamily="34" charset="0"/>
                  <a:ea typeface="宋体" panose="02010600030101010101" pitchFamily="2" charset="-122"/>
                </a:defRPr>
              </a:lvl1pPr>
              <a:lvl2pPr marL="742950" indent="-285750">
                <a:defRPr b="1">
                  <a:solidFill>
                    <a:schemeClr val="tx1"/>
                  </a:solidFill>
                  <a:latin typeface="Verdana" panose="020B0604030504040204" pitchFamily="34" charset="0"/>
                  <a:ea typeface="宋体" panose="02010600030101010101" pitchFamily="2" charset="-122"/>
                </a:defRPr>
              </a:lvl2pPr>
              <a:lvl3pPr marL="1143000" indent="-228600">
                <a:defRPr b="1">
                  <a:solidFill>
                    <a:schemeClr val="tx1"/>
                  </a:solidFill>
                  <a:latin typeface="Verdana" panose="020B0604030504040204" pitchFamily="34" charset="0"/>
                  <a:ea typeface="宋体" panose="02010600030101010101" pitchFamily="2" charset="-122"/>
                </a:defRPr>
              </a:lvl3pPr>
              <a:lvl4pPr marL="1600200" indent="-228600">
                <a:defRPr b="1">
                  <a:solidFill>
                    <a:schemeClr val="tx1"/>
                  </a:solidFill>
                  <a:latin typeface="Verdana" panose="020B0604030504040204" pitchFamily="34" charset="0"/>
                  <a:ea typeface="宋体" panose="02010600030101010101" pitchFamily="2" charset="-122"/>
                </a:defRPr>
              </a:lvl4pPr>
              <a:lvl5pPr marL="2057400" indent="-228600">
                <a:defRPr b="1">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Verdana" panose="020B0604030504040204" pitchFamily="34" charset="0"/>
                  <a:ea typeface="宋体" panose="02010600030101010101" pitchFamily="2" charset="-122"/>
                </a:defRPr>
              </a:lvl9pPr>
            </a:lstStyle>
            <a:p>
              <a:pPr eaLnBrk="0" hangingPunct="0">
                <a:defRPr/>
              </a:pPr>
              <a:endParaRPr lang="zh-CN" altLang="en-US"/>
            </a:p>
          </p:txBody>
        </p:sp>
        <p:sp>
          <p:nvSpPr>
            <p:cNvPr id="34832" name="Text Box 7"/>
            <p:cNvSpPr txBox="1">
              <a:spLocks noChangeArrowheads="1"/>
            </p:cNvSpPr>
            <p:nvPr/>
          </p:nvSpPr>
          <p:spPr bwMode="gray">
            <a:xfrm>
              <a:off x="1863" y="1954"/>
              <a:ext cx="2057" cy="233"/>
            </a:xfrm>
            <a:prstGeom prst="rect">
              <a:avLst/>
            </a:prstGeom>
            <a:noFill/>
            <a:ln w="9525">
              <a:noFill/>
              <a:miter lim="800000"/>
              <a:headEnd/>
              <a:tailEnd/>
            </a:ln>
          </p:spPr>
          <p:txBody>
            <a:bodyPr>
              <a:spAutoFit/>
            </a:bodyPr>
            <a:lstStyle/>
            <a:p>
              <a:pPr eaLnBrk="0" hangingPunct="0"/>
              <a:r>
                <a:rPr lang="zh-CN" altLang="en-US">
                  <a:solidFill>
                    <a:srgbClr val="000000"/>
                  </a:solidFill>
                </a:rPr>
                <a:t>申报世界地质公园有什么好处？</a:t>
              </a:r>
              <a:endParaRPr lang="en-US" altLang="zh-CN">
                <a:solidFill>
                  <a:srgbClr val="000000"/>
                </a:solidFill>
              </a:endParaRPr>
            </a:p>
          </p:txBody>
        </p:sp>
        <p:sp>
          <p:nvSpPr>
            <p:cNvPr id="34833" name="Text Box 8"/>
            <p:cNvSpPr txBox="1">
              <a:spLocks noChangeArrowheads="1"/>
            </p:cNvSpPr>
            <p:nvPr/>
          </p:nvSpPr>
          <p:spPr bwMode="gray">
            <a:xfrm>
              <a:off x="1401" y="1886"/>
              <a:ext cx="206" cy="291"/>
            </a:xfrm>
            <a:prstGeom prst="rect">
              <a:avLst/>
            </a:prstGeom>
            <a:noFill/>
            <a:ln w="9525">
              <a:noFill/>
              <a:miter lim="800000"/>
              <a:headEnd/>
              <a:tailEnd/>
            </a:ln>
          </p:spPr>
          <p:txBody>
            <a:bodyPr wrap="none">
              <a:spAutoFit/>
            </a:bodyPr>
            <a:lstStyle/>
            <a:p>
              <a:pPr algn="ctr" eaLnBrk="0" hangingPunct="0"/>
              <a:r>
                <a:rPr lang="en-US" altLang="zh-CN" sz="2400">
                  <a:solidFill>
                    <a:schemeClr val="bg1"/>
                  </a:solidFill>
                </a:rPr>
                <a:t>2</a:t>
              </a:r>
            </a:p>
          </p:txBody>
        </p:sp>
      </p:grpSp>
      <p:grpSp>
        <p:nvGrpSpPr>
          <p:cNvPr id="34820" name="Group 4"/>
          <p:cNvGrpSpPr>
            <a:grpSpLocks/>
          </p:cNvGrpSpPr>
          <p:nvPr/>
        </p:nvGrpSpPr>
        <p:grpSpPr bwMode="auto">
          <a:xfrm>
            <a:off x="1547813" y="3822700"/>
            <a:ext cx="5832475" cy="685800"/>
            <a:chOff x="1296" y="1824"/>
            <a:chExt cx="2976" cy="432"/>
          </a:xfrm>
        </p:grpSpPr>
        <p:sp>
          <p:nvSpPr>
            <p:cNvPr id="15" name="AutoShape 5"/>
            <p:cNvSpPr>
              <a:spLocks noChangeArrowheads="1"/>
            </p:cNvSpPr>
            <p:nvPr/>
          </p:nvSpPr>
          <p:spPr bwMode="gray">
            <a:xfrm>
              <a:off x="1536" y="1899"/>
              <a:ext cx="2736" cy="288"/>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0" hangingPunct="0">
                <a:defRPr/>
              </a:pPr>
              <a:endParaRPr lang="zh-CN" altLang="en-US">
                <a:ea typeface="宋体" panose="02010600030101010101" pitchFamily="2" charset="-122"/>
              </a:endParaRPr>
            </a:p>
          </p:txBody>
        </p:sp>
        <p:sp>
          <p:nvSpPr>
            <p:cNvPr id="11281" name="AutoShape 6"/>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b="1">
                  <a:solidFill>
                    <a:schemeClr val="tx1"/>
                  </a:solidFill>
                  <a:latin typeface="Verdana" panose="020B0604030504040204" pitchFamily="34" charset="0"/>
                  <a:ea typeface="宋体" panose="02010600030101010101" pitchFamily="2" charset="-122"/>
                </a:defRPr>
              </a:lvl1pPr>
              <a:lvl2pPr marL="742950" indent="-285750">
                <a:defRPr b="1">
                  <a:solidFill>
                    <a:schemeClr val="tx1"/>
                  </a:solidFill>
                  <a:latin typeface="Verdana" panose="020B0604030504040204" pitchFamily="34" charset="0"/>
                  <a:ea typeface="宋体" panose="02010600030101010101" pitchFamily="2" charset="-122"/>
                </a:defRPr>
              </a:lvl2pPr>
              <a:lvl3pPr marL="1143000" indent="-228600">
                <a:defRPr b="1">
                  <a:solidFill>
                    <a:schemeClr val="tx1"/>
                  </a:solidFill>
                  <a:latin typeface="Verdana" panose="020B0604030504040204" pitchFamily="34" charset="0"/>
                  <a:ea typeface="宋体" panose="02010600030101010101" pitchFamily="2" charset="-122"/>
                </a:defRPr>
              </a:lvl3pPr>
              <a:lvl4pPr marL="1600200" indent="-228600">
                <a:defRPr b="1">
                  <a:solidFill>
                    <a:schemeClr val="tx1"/>
                  </a:solidFill>
                  <a:latin typeface="Verdana" panose="020B0604030504040204" pitchFamily="34" charset="0"/>
                  <a:ea typeface="宋体" panose="02010600030101010101" pitchFamily="2" charset="-122"/>
                </a:defRPr>
              </a:lvl4pPr>
              <a:lvl5pPr marL="2057400" indent="-228600">
                <a:defRPr b="1">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Verdana" panose="020B0604030504040204" pitchFamily="34" charset="0"/>
                  <a:ea typeface="宋体" panose="02010600030101010101" pitchFamily="2" charset="-122"/>
                </a:defRPr>
              </a:lvl9pPr>
            </a:lstStyle>
            <a:p>
              <a:pPr eaLnBrk="0" hangingPunct="0">
                <a:defRPr/>
              </a:pPr>
              <a:endParaRPr lang="zh-CN" altLang="en-US"/>
            </a:p>
          </p:txBody>
        </p:sp>
        <p:sp>
          <p:nvSpPr>
            <p:cNvPr id="34828" name="Text Box 7"/>
            <p:cNvSpPr txBox="1">
              <a:spLocks noChangeArrowheads="1"/>
            </p:cNvSpPr>
            <p:nvPr/>
          </p:nvSpPr>
          <p:spPr bwMode="gray">
            <a:xfrm>
              <a:off x="1663" y="1923"/>
              <a:ext cx="2160" cy="233"/>
            </a:xfrm>
            <a:prstGeom prst="rect">
              <a:avLst/>
            </a:prstGeom>
            <a:noFill/>
            <a:ln w="9525">
              <a:noFill/>
              <a:miter lim="800000"/>
              <a:headEnd/>
              <a:tailEnd/>
            </a:ln>
          </p:spPr>
          <p:txBody>
            <a:bodyPr>
              <a:spAutoFit/>
            </a:bodyPr>
            <a:lstStyle/>
            <a:p>
              <a:pPr eaLnBrk="0" hangingPunct="0"/>
              <a:r>
                <a:rPr lang="zh-CN" altLang="en-US">
                  <a:solidFill>
                    <a:srgbClr val="000000"/>
                  </a:solidFill>
                </a:rPr>
                <a:t>     湘西地质公园有什么？</a:t>
              </a:r>
              <a:endParaRPr lang="en-US" altLang="zh-CN">
                <a:solidFill>
                  <a:srgbClr val="000000"/>
                </a:solidFill>
              </a:endParaRPr>
            </a:p>
          </p:txBody>
        </p:sp>
        <p:sp>
          <p:nvSpPr>
            <p:cNvPr id="34829" name="Text Box 8"/>
            <p:cNvSpPr txBox="1">
              <a:spLocks noChangeArrowheads="1"/>
            </p:cNvSpPr>
            <p:nvPr/>
          </p:nvSpPr>
          <p:spPr bwMode="gray">
            <a:xfrm>
              <a:off x="1401" y="1886"/>
              <a:ext cx="206" cy="291"/>
            </a:xfrm>
            <a:prstGeom prst="rect">
              <a:avLst/>
            </a:prstGeom>
            <a:noFill/>
            <a:ln w="9525">
              <a:noFill/>
              <a:miter lim="800000"/>
              <a:headEnd/>
              <a:tailEnd/>
            </a:ln>
          </p:spPr>
          <p:txBody>
            <a:bodyPr wrap="none">
              <a:spAutoFit/>
            </a:bodyPr>
            <a:lstStyle/>
            <a:p>
              <a:pPr algn="ctr" eaLnBrk="0" hangingPunct="0"/>
              <a:r>
                <a:rPr lang="en-US" altLang="zh-CN" sz="2400">
                  <a:solidFill>
                    <a:schemeClr val="bg1"/>
                  </a:solidFill>
                </a:rPr>
                <a:t>3</a:t>
              </a:r>
            </a:p>
          </p:txBody>
        </p:sp>
      </p:grpSp>
      <p:grpSp>
        <p:nvGrpSpPr>
          <p:cNvPr id="34821" name="Group 4"/>
          <p:cNvGrpSpPr>
            <a:grpSpLocks/>
          </p:cNvGrpSpPr>
          <p:nvPr/>
        </p:nvGrpSpPr>
        <p:grpSpPr bwMode="auto">
          <a:xfrm>
            <a:off x="1547813" y="4830763"/>
            <a:ext cx="5832475" cy="685800"/>
            <a:chOff x="1296" y="1824"/>
            <a:chExt cx="2976" cy="432"/>
          </a:xfrm>
        </p:grpSpPr>
        <p:sp>
          <p:nvSpPr>
            <p:cNvPr id="20" name="AutoShape 5"/>
            <p:cNvSpPr>
              <a:spLocks noChangeArrowheads="1"/>
            </p:cNvSpPr>
            <p:nvPr/>
          </p:nvSpPr>
          <p:spPr bwMode="gray">
            <a:xfrm>
              <a:off x="1536" y="1899"/>
              <a:ext cx="2736" cy="288"/>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0" hangingPunct="0">
                <a:defRPr/>
              </a:pPr>
              <a:endParaRPr lang="zh-CN" altLang="en-US">
                <a:ea typeface="宋体" panose="02010600030101010101" pitchFamily="2" charset="-122"/>
              </a:endParaRPr>
            </a:p>
          </p:txBody>
        </p:sp>
        <p:sp>
          <p:nvSpPr>
            <p:cNvPr id="11277" name="AutoShape 6"/>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b="1">
                  <a:solidFill>
                    <a:schemeClr val="tx1"/>
                  </a:solidFill>
                  <a:latin typeface="Verdana" panose="020B0604030504040204" pitchFamily="34" charset="0"/>
                  <a:ea typeface="宋体" panose="02010600030101010101" pitchFamily="2" charset="-122"/>
                </a:defRPr>
              </a:lvl1pPr>
              <a:lvl2pPr marL="742950" indent="-285750">
                <a:defRPr b="1">
                  <a:solidFill>
                    <a:schemeClr val="tx1"/>
                  </a:solidFill>
                  <a:latin typeface="Verdana" panose="020B0604030504040204" pitchFamily="34" charset="0"/>
                  <a:ea typeface="宋体" panose="02010600030101010101" pitchFamily="2" charset="-122"/>
                </a:defRPr>
              </a:lvl2pPr>
              <a:lvl3pPr marL="1143000" indent="-228600">
                <a:defRPr b="1">
                  <a:solidFill>
                    <a:schemeClr val="tx1"/>
                  </a:solidFill>
                  <a:latin typeface="Verdana" panose="020B0604030504040204" pitchFamily="34" charset="0"/>
                  <a:ea typeface="宋体" panose="02010600030101010101" pitchFamily="2" charset="-122"/>
                </a:defRPr>
              </a:lvl3pPr>
              <a:lvl4pPr marL="1600200" indent="-228600">
                <a:defRPr b="1">
                  <a:solidFill>
                    <a:schemeClr val="tx1"/>
                  </a:solidFill>
                  <a:latin typeface="Verdana" panose="020B0604030504040204" pitchFamily="34" charset="0"/>
                  <a:ea typeface="宋体" panose="02010600030101010101" pitchFamily="2" charset="-122"/>
                </a:defRPr>
              </a:lvl4pPr>
              <a:lvl5pPr marL="2057400" indent="-228600">
                <a:defRPr b="1">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Verdana" panose="020B0604030504040204" pitchFamily="34" charset="0"/>
                  <a:ea typeface="宋体" panose="02010600030101010101" pitchFamily="2" charset="-122"/>
                </a:defRPr>
              </a:lvl9pPr>
            </a:lstStyle>
            <a:p>
              <a:pPr eaLnBrk="0" hangingPunct="0">
                <a:defRPr/>
              </a:pPr>
              <a:endParaRPr lang="zh-CN" altLang="en-US"/>
            </a:p>
          </p:txBody>
        </p:sp>
        <p:sp>
          <p:nvSpPr>
            <p:cNvPr id="34824" name="Text Box 7"/>
            <p:cNvSpPr txBox="1">
              <a:spLocks noChangeArrowheads="1"/>
            </p:cNvSpPr>
            <p:nvPr/>
          </p:nvSpPr>
          <p:spPr bwMode="gray">
            <a:xfrm>
              <a:off x="1607" y="1944"/>
              <a:ext cx="2160" cy="233"/>
            </a:xfrm>
            <a:prstGeom prst="rect">
              <a:avLst/>
            </a:prstGeom>
            <a:noFill/>
            <a:ln w="9525">
              <a:noFill/>
              <a:miter lim="800000"/>
              <a:headEnd/>
              <a:tailEnd/>
            </a:ln>
          </p:spPr>
          <p:txBody>
            <a:bodyPr>
              <a:spAutoFit/>
            </a:bodyPr>
            <a:lstStyle/>
            <a:p>
              <a:pPr eaLnBrk="0" hangingPunct="0"/>
              <a:r>
                <a:rPr lang="zh-CN" altLang="en-US">
                  <a:solidFill>
                    <a:srgbClr val="000000"/>
                  </a:solidFill>
                </a:rPr>
                <a:t>      地质公园志愿者活动如何开展？</a:t>
              </a:r>
              <a:endParaRPr lang="en-US" altLang="zh-CN">
                <a:solidFill>
                  <a:srgbClr val="000000"/>
                </a:solidFill>
              </a:endParaRPr>
            </a:p>
          </p:txBody>
        </p:sp>
        <p:sp>
          <p:nvSpPr>
            <p:cNvPr id="34825" name="Text Box 8"/>
            <p:cNvSpPr txBox="1">
              <a:spLocks noChangeArrowheads="1"/>
            </p:cNvSpPr>
            <p:nvPr/>
          </p:nvSpPr>
          <p:spPr bwMode="gray">
            <a:xfrm>
              <a:off x="1401" y="1886"/>
              <a:ext cx="206" cy="291"/>
            </a:xfrm>
            <a:prstGeom prst="rect">
              <a:avLst/>
            </a:prstGeom>
            <a:noFill/>
            <a:ln w="9525">
              <a:noFill/>
              <a:miter lim="800000"/>
              <a:headEnd/>
              <a:tailEnd/>
            </a:ln>
          </p:spPr>
          <p:txBody>
            <a:bodyPr wrap="none">
              <a:spAutoFit/>
            </a:bodyPr>
            <a:lstStyle/>
            <a:p>
              <a:pPr algn="ctr" eaLnBrk="0" hangingPunct="0"/>
              <a:r>
                <a:rPr lang="en-US" altLang="zh-CN" sz="2400">
                  <a:solidFill>
                    <a:schemeClr val="bg1"/>
                  </a:solidFill>
                </a:rPr>
                <a:t>4</a:t>
              </a:r>
            </a:p>
          </p:txBody>
        </p:sp>
      </p:grpSp>
    </p:spTree>
  </p:cSld>
  <p:clrMapOvr>
    <a:masterClrMapping/>
  </p:clrMapOvr>
  <p:transition spd="slow" advTm="105"/>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lang="en-US" altLang="zh-CN" dirty="0"/>
              <a:t>1</a:t>
            </a:r>
            <a:r>
              <a:rPr lang="zh-CN" altLang="en-US" dirty="0"/>
              <a:t>、世界地质公园初评估</a:t>
            </a:r>
          </a:p>
        </p:txBody>
      </p:sp>
      <p:sp>
        <p:nvSpPr>
          <p:cNvPr id="3" name="内容占位符 2"/>
          <p:cNvSpPr>
            <a:spLocks noGrp="1"/>
          </p:cNvSpPr>
          <p:nvPr>
            <p:ph idx="1"/>
          </p:nvPr>
        </p:nvSpPr>
        <p:spPr/>
        <p:txBody>
          <a:bodyPr/>
          <a:lstStyle/>
          <a:p>
            <a:pPr marL="469900" lvl="2" indent="-469900">
              <a:buFont typeface="Wingdings" pitchFamily="2" charset="2"/>
              <a:buChar char="o"/>
              <a:defRPr/>
            </a:pPr>
            <a:r>
              <a:rPr lang="zh-CN" altLang="zh-CN" sz="2800" dirty="0"/>
              <a:t>一个具有</a:t>
            </a:r>
            <a:r>
              <a:rPr lang="zh-CN" altLang="zh-CN" sz="2800" b="1" dirty="0">
                <a:solidFill>
                  <a:srgbClr val="FF0000"/>
                </a:solidFill>
              </a:rPr>
              <a:t>世界性</a:t>
            </a:r>
            <a:r>
              <a:rPr lang="zh-CN" altLang="zh-CN" sz="2800" dirty="0"/>
              <a:t>的地质遗迹</a:t>
            </a:r>
            <a:r>
              <a:rPr lang="zh-CN" altLang="en-US" sz="2800" dirty="0"/>
              <a:t>、</a:t>
            </a:r>
            <a:r>
              <a:rPr lang="zh-CN" altLang="zh-CN" sz="2800" dirty="0"/>
              <a:t>并按照</a:t>
            </a:r>
            <a:r>
              <a:rPr lang="zh-CN" altLang="en-US" sz="2800" dirty="0"/>
              <a:t>“</a:t>
            </a:r>
            <a:r>
              <a:rPr lang="zh-CN" altLang="zh-CN" sz="2800" dirty="0"/>
              <a:t>保护、教育和可持续发展</a:t>
            </a:r>
            <a:r>
              <a:rPr lang="zh-CN" altLang="en-US" sz="2800" dirty="0"/>
              <a:t>”</a:t>
            </a:r>
            <a:r>
              <a:rPr lang="zh-CN" altLang="zh-CN" sz="2800" dirty="0">
                <a:solidFill>
                  <a:srgbClr val="FF0000"/>
                </a:solidFill>
              </a:rPr>
              <a:t>整体理念</a:t>
            </a:r>
            <a:r>
              <a:rPr lang="zh-CN" altLang="zh-CN" sz="2800" dirty="0"/>
              <a:t>进行管理</a:t>
            </a:r>
            <a:r>
              <a:rPr lang="zh-CN" altLang="en-US" sz="2800" dirty="0"/>
              <a:t>的</a:t>
            </a:r>
            <a:r>
              <a:rPr lang="zh-CN" altLang="zh-CN" sz="2800" dirty="0">
                <a:solidFill>
                  <a:srgbClr val="FF0000"/>
                </a:solidFill>
              </a:rPr>
              <a:t>统一</a:t>
            </a:r>
            <a:r>
              <a:rPr lang="zh-CN" altLang="zh-CN" sz="2800" dirty="0"/>
              <a:t>地理区域</a:t>
            </a:r>
            <a:r>
              <a:rPr lang="zh-CN" altLang="en-US" sz="2800" dirty="0"/>
              <a:t>。分五大部分进行评估：</a:t>
            </a:r>
            <a:endParaRPr kumimoji="1" lang="en-US" altLang="zh-CN" sz="2800" dirty="0"/>
          </a:p>
          <a:p>
            <a:pPr marL="788988" lvl="4" indent="0">
              <a:buFont typeface="Wingdings" pitchFamily="2" charset="2"/>
              <a:buNone/>
              <a:defRPr/>
            </a:pPr>
            <a:r>
              <a:rPr kumimoji="1" lang="en-US" altLang="zh-CN" sz="2800" b="1" dirty="0">
                <a:effectLst>
                  <a:outerShdw blurRad="38100" dist="38100" dir="2700000" algn="tl">
                    <a:srgbClr val="000000">
                      <a:alpha val="43137"/>
                    </a:srgbClr>
                  </a:outerShdw>
                </a:effectLst>
              </a:rPr>
              <a:t>I.</a:t>
            </a:r>
            <a:r>
              <a:rPr kumimoji="1" lang="zh-CN" altLang="en-US" sz="2800" b="1" dirty="0">
                <a:effectLst>
                  <a:outerShdw blurRad="38100" dist="38100" dir="2700000" algn="tl">
                    <a:srgbClr val="000000">
                      <a:alpha val="43137"/>
                    </a:srgbClr>
                  </a:outerShdw>
                </a:effectLst>
              </a:rPr>
              <a:t>地质景观</a:t>
            </a:r>
            <a:endParaRPr kumimoji="1" lang="en-US" altLang="zh-CN" sz="2800" b="1" dirty="0">
              <a:effectLst>
                <a:outerShdw blurRad="38100" dist="38100" dir="2700000" algn="tl">
                  <a:srgbClr val="000000">
                    <a:alpha val="43137"/>
                  </a:srgbClr>
                </a:outerShdw>
              </a:effectLst>
            </a:endParaRPr>
          </a:p>
          <a:p>
            <a:pPr marL="788988" lvl="4" indent="0">
              <a:buFont typeface="Wingdings" pitchFamily="2" charset="2"/>
              <a:buNone/>
              <a:defRPr/>
            </a:pPr>
            <a:r>
              <a:rPr kumimoji="1" lang="en-US" altLang="zh-CN" sz="2800" b="1" dirty="0">
                <a:effectLst>
                  <a:outerShdw blurRad="38100" dist="38100" dir="2700000" algn="tl">
                    <a:srgbClr val="000000">
                      <a:alpha val="43137"/>
                    </a:srgbClr>
                  </a:outerShdw>
                </a:effectLst>
              </a:rPr>
              <a:t>II.</a:t>
            </a:r>
            <a:r>
              <a:rPr kumimoji="1" lang="zh-CN" altLang="en-US" sz="2800" b="1" dirty="0">
                <a:effectLst>
                  <a:outerShdw blurRad="38100" dist="38100" dir="2700000" algn="tl">
                    <a:srgbClr val="000000">
                      <a:alpha val="43137"/>
                    </a:srgbClr>
                  </a:outerShdw>
                </a:effectLst>
              </a:rPr>
              <a:t>管理</a:t>
            </a:r>
            <a:endParaRPr kumimoji="1" lang="en-US" altLang="zh-CN" sz="2800" b="1" dirty="0">
              <a:effectLst>
                <a:outerShdw blurRad="38100" dist="38100" dir="2700000" algn="tl">
                  <a:srgbClr val="000000">
                    <a:alpha val="43137"/>
                  </a:srgbClr>
                </a:outerShdw>
              </a:effectLst>
            </a:endParaRPr>
          </a:p>
          <a:p>
            <a:pPr marL="788988" lvl="4" indent="0">
              <a:buFont typeface="Wingdings" pitchFamily="2" charset="2"/>
              <a:buNone/>
              <a:defRPr/>
            </a:pPr>
            <a:r>
              <a:rPr kumimoji="1" lang="en-US" altLang="zh-CN" sz="2800" b="1" dirty="0">
                <a:effectLst>
                  <a:outerShdw blurRad="38100" dist="38100" dir="2700000" algn="tl">
                    <a:srgbClr val="000000">
                      <a:alpha val="43137"/>
                    </a:srgbClr>
                  </a:outerShdw>
                </a:effectLst>
              </a:rPr>
              <a:t>III.</a:t>
            </a:r>
            <a:r>
              <a:rPr kumimoji="1" lang="zh-CN" altLang="en-US" sz="2800" b="1" dirty="0">
                <a:effectLst>
                  <a:outerShdw blurRad="38100" dist="38100" dir="2700000" algn="tl">
                    <a:srgbClr val="000000">
                      <a:alpha val="43137"/>
                    </a:srgbClr>
                  </a:outerShdw>
                </a:effectLst>
              </a:rPr>
              <a:t>教育</a:t>
            </a:r>
            <a:endParaRPr kumimoji="1" lang="en-US" altLang="zh-CN" sz="2800" b="1" dirty="0">
              <a:effectLst>
                <a:outerShdw blurRad="38100" dist="38100" dir="2700000" algn="tl">
                  <a:srgbClr val="000000">
                    <a:alpha val="43137"/>
                  </a:srgbClr>
                </a:outerShdw>
              </a:effectLst>
            </a:endParaRPr>
          </a:p>
          <a:p>
            <a:pPr marL="788988" lvl="4" indent="0">
              <a:buFont typeface="Wingdings" pitchFamily="2" charset="2"/>
              <a:buNone/>
              <a:defRPr/>
            </a:pPr>
            <a:r>
              <a:rPr kumimoji="1" lang="en-US" altLang="zh-CN" sz="2800" b="1" dirty="0">
                <a:effectLst>
                  <a:outerShdw blurRad="38100" dist="38100" dir="2700000" algn="tl">
                    <a:srgbClr val="000000">
                      <a:alpha val="43137"/>
                    </a:srgbClr>
                  </a:outerShdw>
                </a:effectLst>
              </a:rPr>
              <a:t>IV.</a:t>
            </a:r>
            <a:r>
              <a:rPr kumimoji="1" lang="zh-CN" altLang="en-US" sz="2800" b="1" dirty="0">
                <a:effectLst>
                  <a:outerShdw blurRad="38100" dist="38100" dir="2700000" algn="tl">
                    <a:srgbClr val="000000">
                      <a:alpha val="43137"/>
                    </a:srgbClr>
                  </a:outerShdw>
                </a:effectLst>
              </a:rPr>
              <a:t>旅游</a:t>
            </a:r>
            <a:endParaRPr kumimoji="1" lang="en-US" altLang="zh-CN" sz="2800" b="1" dirty="0">
              <a:effectLst>
                <a:outerShdw blurRad="38100" dist="38100" dir="2700000" algn="tl">
                  <a:srgbClr val="000000">
                    <a:alpha val="43137"/>
                  </a:srgbClr>
                </a:outerShdw>
              </a:effectLst>
            </a:endParaRPr>
          </a:p>
          <a:p>
            <a:pPr marL="788988" lvl="4" indent="0">
              <a:buFont typeface="Wingdings" pitchFamily="2" charset="2"/>
              <a:buNone/>
              <a:defRPr/>
            </a:pPr>
            <a:r>
              <a:rPr kumimoji="1" lang="en-US" altLang="zh-CN" sz="2800" b="1" dirty="0">
                <a:effectLst>
                  <a:outerShdw blurRad="38100" dist="38100" dir="2700000" algn="tl">
                    <a:srgbClr val="000000">
                      <a:alpha val="43137"/>
                    </a:srgbClr>
                  </a:outerShdw>
                </a:effectLst>
              </a:rPr>
              <a:t>V.</a:t>
            </a:r>
            <a:r>
              <a:rPr kumimoji="1" lang="zh-CN" altLang="en-US" sz="2800" b="1" dirty="0">
                <a:effectLst>
                  <a:outerShdw blurRad="38100" dist="38100" dir="2700000" algn="tl">
                    <a:srgbClr val="000000">
                      <a:alpha val="43137"/>
                    </a:srgbClr>
                  </a:outerShdw>
                </a:effectLst>
              </a:rPr>
              <a:t>可持续发展</a:t>
            </a:r>
            <a:endParaRPr kumimoji="1" lang="en-US" altLang="zh-CN" sz="2800" b="1" dirty="0">
              <a:effectLst>
                <a:outerShdw blurRad="38100" dist="38100" dir="2700000" algn="tl">
                  <a:srgbClr val="000000">
                    <a:alpha val="43137"/>
                  </a:srgbClr>
                </a:outerShdw>
              </a:effectLst>
            </a:endParaRPr>
          </a:p>
          <a:p>
            <a:pPr>
              <a:defRPr/>
            </a:pPr>
            <a:endParaRPr lang="zh-CN" altLang="en-US" dirty="0">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内容占位符 2">
            <a:extLst>
              <a:ext uri="{FF2B5EF4-FFF2-40B4-BE49-F238E27FC236}"/>
            </a:extLst>
          </p:cNvPr>
          <p:cNvSpPr>
            <a:spLocks noGrp="1"/>
          </p:cNvSpPr>
          <p:nvPr>
            <p:ph sz="half" idx="1"/>
          </p:nvPr>
        </p:nvSpPr>
        <p:spPr>
          <a:xfrm>
            <a:off x="323850" y="360363"/>
            <a:ext cx="4895850" cy="476250"/>
          </a:xfrm>
        </p:spPr>
        <p:txBody>
          <a:bodyPr rtlCol="0">
            <a:normAutofit fontScale="85000" lnSpcReduction="10000"/>
          </a:bodyPr>
          <a:lstStyle/>
          <a:p>
            <a:pPr eaLnBrk="1" fontAlgn="auto" hangingPunct="1">
              <a:spcAft>
                <a:spcPts val="0"/>
              </a:spcAft>
              <a:buFontTx/>
              <a:buNone/>
              <a:defRPr/>
            </a:pPr>
            <a:r>
              <a:rPr lang="zh-CN" altLang="en-US" dirty="0">
                <a:cs typeface="+mn-cs"/>
              </a:rPr>
              <a:t>丹霞山世界地质公园实地评估考察</a:t>
            </a:r>
          </a:p>
        </p:txBody>
      </p:sp>
      <p:pic>
        <p:nvPicPr>
          <p:cNvPr id="56322" name="图片 1"/>
          <p:cNvPicPr>
            <a:picLocks noChangeAspect="1"/>
          </p:cNvPicPr>
          <p:nvPr/>
        </p:nvPicPr>
        <p:blipFill>
          <a:blip r:embed="rId2"/>
          <a:srcRect/>
          <a:stretch>
            <a:fillRect/>
          </a:stretch>
        </p:blipFill>
        <p:spPr bwMode="auto">
          <a:xfrm>
            <a:off x="6005513" y="198438"/>
            <a:ext cx="3030537" cy="2016125"/>
          </a:xfrm>
          <a:prstGeom prst="rect">
            <a:avLst/>
          </a:prstGeom>
          <a:noFill/>
          <a:ln w="9525">
            <a:noFill/>
            <a:miter lim="800000"/>
            <a:headEnd/>
            <a:tailEnd/>
          </a:ln>
        </p:spPr>
      </p:pic>
      <p:pic>
        <p:nvPicPr>
          <p:cNvPr id="56323" name="Picture 2" descr="C:\Users\张志光\Desktop\评估专家正在与学生进行互动-自贡世界地质公园.JPG"/>
          <p:cNvPicPr>
            <a:picLocks noChangeAspect="1" noChangeArrowheads="1"/>
          </p:cNvPicPr>
          <p:nvPr/>
        </p:nvPicPr>
        <p:blipFill>
          <a:blip r:embed="rId3"/>
          <a:srcRect/>
          <a:stretch>
            <a:fillRect/>
          </a:stretch>
        </p:blipFill>
        <p:spPr bwMode="auto">
          <a:xfrm>
            <a:off x="6018213" y="2430463"/>
            <a:ext cx="3006725" cy="2006600"/>
          </a:xfrm>
          <a:prstGeom prst="rect">
            <a:avLst/>
          </a:prstGeom>
          <a:noFill/>
          <a:ln w="9525">
            <a:noFill/>
            <a:miter lim="800000"/>
            <a:headEnd/>
            <a:tailEnd/>
          </a:ln>
        </p:spPr>
      </p:pic>
      <p:pic>
        <p:nvPicPr>
          <p:cNvPr id="56324" name="Picture 3" descr="C:\Users\张志光\Desktop\龙虎山地质公园野外考察.JPG"/>
          <p:cNvPicPr>
            <a:picLocks noChangeAspect="1" noChangeArrowheads="1"/>
          </p:cNvPicPr>
          <p:nvPr/>
        </p:nvPicPr>
        <p:blipFill>
          <a:blip r:embed="rId4"/>
          <a:srcRect/>
          <a:stretch>
            <a:fillRect/>
          </a:stretch>
        </p:blipFill>
        <p:spPr bwMode="auto">
          <a:xfrm>
            <a:off x="6005513" y="4591050"/>
            <a:ext cx="3019425" cy="2151063"/>
          </a:xfrm>
          <a:prstGeom prst="rect">
            <a:avLst/>
          </a:prstGeom>
          <a:noFill/>
          <a:ln w="9525">
            <a:noFill/>
            <a:miter lim="800000"/>
            <a:headEnd/>
            <a:tailEnd/>
          </a:ln>
        </p:spPr>
      </p:pic>
      <p:pic>
        <p:nvPicPr>
          <p:cNvPr id="56325" name="Picture 8"/>
          <p:cNvPicPr>
            <a:picLocks noChangeAspect="1" noChangeArrowheads="1"/>
          </p:cNvPicPr>
          <p:nvPr/>
        </p:nvPicPr>
        <p:blipFill>
          <a:blip r:embed="rId5"/>
          <a:srcRect/>
          <a:stretch>
            <a:fillRect/>
          </a:stretch>
        </p:blipFill>
        <p:spPr bwMode="auto">
          <a:xfrm>
            <a:off x="3024188" y="981075"/>
            <a:ext cx="2663825" cy="1778000"/>
          </a:xfrm>
          <a:prstGeom prst="rect">
            <a:avLst/>
          </a:prstGeom>
          <a:noFill/>
          <a:ln w="9525">
            <a:noFill/>
            <a:miter lim="800000"/>
            <a:headEnd/>
            <a:tailEnd/>
          </a:ln>
        </p:spPr>
      </p:pic>
      <p:pic>
        <p:nvPicPr>
          <p:cNvPr id="56326" name="Picture 10"/>
          <p:cNvPicPr>
            <a:picLocks noChangeAspect="1" noChangeArrowheads="1"/>
          </p:cNvPicPr>
          <p:nvPr/>
        </p:nvPicPr>
        <p:blipFill>
          <a:blip r:embed="rId6"/>
          <a:srcRect/>
          <a:stretch>
            <a:fillRect/>
          </a:stretch>
        </p:blipFill>
        <p:spPr bwMode="auto">
          <a:xfrm>
            <a:off x="323850" y="981075"/>
            <a:ext cx="2700338" cy="1801813"/>
          </a:xfrm>
          <a:prstGeom prst="rect">
            <a:avLst/>
          </a:prstGeom>
          <a:noFill/>
          <a:ln w="9525">
            <a:noFill/>
            <a:miter lim="800000"/>
            <a:headEnd/>
            <a:tailEnd/>
          </a:ln>
        </p:spPr>
      </p:pic>
      <p:pic>
        <p:nvPicPr>
          <p:cNvPr id="56327" name="Picture 11"/>
          <p:cNvPicPr>
            <a:picLocks noChangeAspect="1" noChangeArrowheads="1"/>
          </p:cNvPicPr>
          <p:nvPr/>
        </p:nvPicPr>
        <p:blipFill>
          <a:blip r:embed="rId7"/>
          <a:srcRect/>
          <a:stretch>
            <a:fillRect/>
          </a:stretch>
        </p:blipFill>
        <p:spPr bwMode="auto">
          <a:xfrm>
            <a:off x="323850" y="4586288"/>
            <a:ext cx="2700338" cy="1801812"/>
          </a:xfrm>
          <a:prstGeom prst="rect">
            <a:avLst/>
          </a:prstGeom>
          <a:noFill/>
          <a:ln w="9525">
            <a:noFill/>
            <a:miter lim="800000"/>
            <a:headEnd/>
            <a:tailEnd/>
          </a:ln>
        </p:spPr>
      </p:pic>
      <p:pic>
        <p:nvPicPr>
          <p:cNvPr id="56328" name="Picture 12"/>
          <p:cNvPicPr>
            <a:picLocks noChangeAspect="1" noChangeArrowheads="1"/>
          </p:cNvPicPr>
          <p:nvPr/>
        </p:nvPicPr>
        <p:blipFill>
          <a:blip r:embed="rId8"/>
          <a:srcRect/>
          <a:stretch>
            <a:fillRect/>
          </a:stretch>
        </p:blipFill>
        <p:spPr bwMode="auto">
          <a:xfrm>
            <a:off x="3024188" y="2779713"/>
            <a:ext cx="2663825" cy="1778000"/>
          </a:xfrm>
          <a:prstGeom prst="rect">
            <a:avLst/>
          </a:prstGeom>
          <a:noFill/>
          <a:ln w="9525">
            <a:noFill/>
            <a:miter lim="800000"/>
            <a:headEnd/>
            <a:tailEnd/>
          </a:ln>
        </p:spPr>
      </p:pic>
      <p:pic>
        <p:nvPicPr>
          <p:cNvPr id="56329" name="Picture 13"/>
          <p:cNvPicPr>
            <a:picLocks noChangeAspect="1" noChangeArrowheads="1"/>
          </p:cNvPicPr>
          <p:nvPr/>
        </p:nvPicPr>
        <p:blipFill>
          <a:blip r:embed="rId9"/>
          <a:srcRect/>
          <a:stretch>
            <a:fillRect/>
          </a:stretch>
        </p:blipFill>
        <p:spPr bwMode="auto">
          <a:xfrm>
            <a:off x="3024188" y="4579938"/>
            <a:ext cx="2700337" cy="1801812"/>
          </a:xfrm>
          <a:prstGeom prst="rect">
            <a:avLst/>
          </a:prstGeom>
          <a:noFill/>
          <a:ln w="9525">
            <a:noFill/>
            <a:miter lim="800000"/>
            <a:headEnd/>
            <a:tailEnd/>
          </a:ln>
        </p:spPr>
      </p:pic>
      <p:pic>
        <p:nvPicPr>
          <p:cNvPr id="56330" name="Picture 14"/>
          <p:cNvPicPr>
            <a:picLocks noChangeAspect="1" noChangeArrowheads="1"/>
          </p:cNvPicPr>
          <p:nvPr/>
        </p:nvPicPr>
        <p:blipFill>
          <a:blip r:embed="rId10"/>
          <a:srcRect/>
          <a:stretch>
            <a:fillRect/>
          </a:stretch>
        </p:blipFill>
        <p:spPr bwMode="auto">
          <a:xfrm>
            <a:off x="323850" y="2779713"/>
            <a:ext cx="2663825" cy="17780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pPr>
              <a:defRPr/>
            </a:pPr>
            <a:r>
              <a:rPr lang="zh-CN" altLang="en-US" dirty="0"/>
              <a:t>如何迎检？</a:t>
            </a:r>
          </a:p>
        </p:txBody>
      </p:sp>
      <p:sp>
        <p:nvSpPr>
          <p:cNvPr id="3" name="内容占位符 2">
            <a:extLst>
              <a:ext uri="{FF2B5EF4-FFF2-40B4-BE49-F238E27FC236}"/>
            </a:extLst>
          </p:cNvPr>
          <p:cNvSpPr>
            <a:spLocks noGrp="1"/>
          </p:cNvSpPr>
          <p:nvPr>
            <p:ph idx="1"/>
          </p:nvPr>
        </p:nvSpPr>
        <p:spPr>
          <a:xfrm>
            <a:off x="566738" y="1752600"/>
            <a:ext cx="8001000" cy="4800600"/>
          </a:xfrm>
        </p:spPr>
        <p:txBody>
          <a:bodyPr/>
          <a:lstStyle/>
          <a:p>
            <a:pPr>
              <a:defRPr/>
            </a:pPr>
            <a:r>
              <a:rPr lang="zh-CN" altLang="en-US" dirty="0">
                <a:cs typeface="+mn-cs"/>
              </a:rPr>
              <a:t>评估</a:t>
            </a:r>
            <a:r>
              <a:rPr lang="en-US" altLang="zh-CN" dirty="0">
                <a:cs typeface="+mn-cs"/>
              </a:rPr>
              <a:t>A</a:t>
            </a:r>
            <a:r>
              <a:rPr lang="zh-CN" altLang="en-US" dirty="0">
                <a:cs typeface="+mn-cs"/>
              </a:rPr>
              <a:t>表（</a:t>
            </a:r>
            <a:r>
              <a:rPr lang="en-US" altLang="zh-CN" sz="2000" dirty="0">
                <a:solidFill>
                  <a:srgbClr val="FF0000"/>
                </a:solidFill>
                <a:effectLst/>
                <a:cs typeface="+mn-cs"/>
              </a:rPr>
              <a:t>5</a:t>
            </a:r>
            <a:r>
              <a:rPr lang="zh-CN" altLang="en-US" sz="2000" dirty="0">
                <a:solidFill>
                  <a:srgbClr val="FF0000"/>
                </a:solidFill>
                <a:effectLst/>
                <a:cs typeface="+mn-cs"/>
              </a:rPr>
              <a:t>大块</a:t>
            </a:r>
            <a:r>
              <a:rPr lang="en-US" altLang="zh-CN" sz="2000" dirty="0">
                <a:solidFill>
                  <a:srgbClr val="FF0000"/>
                </a:solidFill>
                <a:effectLst/>
                <a:cs typeface="+mn-cs"/>
              </a:rPr>
              <a:t>,49</a:t>
            </a:r>
            <a:r>
              <a:rPr lang="zh-CN" altLang="en-US" sz="2000" dirty="0">
                <a:solidFill>
                  <a:srgbClr val="FF0000"/>
                </a:solidFill>
                <a:effectLst/>
                <a:cs typeface="+mn-cs"/>
              </a:rPr>
              <a:t>个大项</a:t>
            </a:r>
            <a:r>
              <a:rPr lang="en-US" altLang="zh-CN" sz="2000" dirty="0">
                <a:solidFill>
                  <a:srgbClr val="FF0000"/>
                </a:solidFill>
                <a:effectLst/>
                <a:cs typeface="+mn-cs"/>
              </a:rPr>
              <a:t>,220</a:t>
            </a:r>
            <a:r>
              <a:rPr lang="zh-CN" altLang="en-US" sz="2000" dirty="0">
                <a:solidFill>
                  <a:srgbClr val="FF0000"/>
                </a:solidFill>
                <a:effectLst/>
                <a:cs typeface="+mn-cs"/>
              </a:rPr>
              <a:t>个子项目</a:t>
            </a:r>
            <a:r>
              <a:rPr lang="zh-CN" altLang="en-US" dirty="0">
                <a:cs typeface="+mn-cs"/>
              </a:rPr>
              <a:t>）</a:t>
            </a:r>
            <a:endParaRPr lang="en-US" altLang="zh-CN" dirty="0">
              <a:cs typeface="+mn-cs"/>
            </a:endParaRPr>
          </a:p>
          <a:p>
            <a:pPr lvl="1" eaLnBrk="1" fontAlgn="ctr" hangingPunct="1">
              <a:buFont typeface="+mj-lt"/>
              <a:buAutoNum type="arabicPeriod"/>
              <a:defRPr/>
            </a:pPr>
            <a:r>
              <a:rPr lang="zh-CN" altLang="zh-CN" sz="1600" dirty="0"/>
              <a:t>地质与景观</a:t>
            </a:r>
            <a:r>
              <a:rPr lang="zh-CN" altLang="en-US" sz="1600" dirty="0"/>
              <a:t>（</a:t>
            </a:r>
            <a:r>
              <a:rPr kumimoji="1" lang="en-US" altLang="zh-CN" sz="1600" b="1" dirty="0"/>
              <a:t>1.1 </a:t>
            </a:r>
            <a:r>
              <a:rPr lang="zh-CN" altLang="zh-CN" sz="1600" dirty="0"/>
              <a:t>属地</a:t>
            </a:r>
            <a:r>
              <a:rPr lang="zh-CN" altLang="en-US" sz="1600" dirty="0"/>
              <a:t>、</a:t>
            </a:r>
            <a:r>
              <a:rPr kumimoji="1" lang="en-US" altLang="zh-CN" sz="1600" b="1" dirty="0"/>
              <a:t>1.2 </a:t>
            </a:r>
            <a:r>
              <a:rPr lang="zh-CN" altLang="zh-CN" sz="1600" dirty="0"/>
              <a:t>地质遗迹保护</a:t>
            </a:r>
            <a:r>
              <a:rPr lang="zh-CN" altLang="en-US" sz="1600" dirty="0"/>
              <a:t>、</a:t>
            </a:r>
            <a:r>
              <a:rPr kumimoji="1" lang="en-US" altLang="zh-CN" sz="1600" b="1" dirty="0"/>
              <a:t>1.3</a:t>
            </a:r>
            <a:r>
              <a:rPr lang="zh-CN" altLang="zh-CN" sz="1600" dirty="0"/>
              <a:t>自然与文化遗迹</a:t>
            </a:r>
            <a:r>
              <a:rPr lang="zh-CN" altLang="en-US" sz="1600" dirty="0"/>
              <a:t>）</a:t>
            </a:r>
            <a:endParaRPr lang="zh-CN" altLang="zh-CN" sz="1600" dirty="0"/>
          </a:p>
          <a:p>
            <a:pPr lvl="1" eaLnBrk="1" fontAlgn="ctr" hangingPunct="1">
              <a:buFont typeface="+mj-lt"/>
              <a:buAutoNum type="arabicPeriod"/>
              <a:defRPr/>
            </a:pPr>
            <a:r>
              <a:rPr lang="zh-CN" altLang="zh-CN" sz="1600" dirty="0"/>
              <a:t>管理机构</a:t>
            </a:r>
          </a:p>
          <a:p>
            <a:pPr lvl="1" eaLnBrk="1" fontAlgn="ctr" hangingPunct="1">
              <a:buFont typeface="+mj-lt"/>
              <a:buAutoNum type="arabicPeriod"/>
              <a:defRPr/>
            </a:pPr>
            <a:r>
              <a:rPr lang="zh-CN" altLang="zh-CN" sz="1600" dirty="0"/>
              <a:t>信息与环境教育</a:t>
            </a:r>
          </a:p>
          <a:p>
            <a:pPr lvl="1" eaLnBrk="1" fontAlgn="ctr" hangingPunct="1">
              <a:buFont typeface="+mj-lt"/>
              <a:buAutoNum type="arabicPeriod"/>
              <a:defRPr/>
            </a:pPr>
            <a:r>
              <a:rPr lang="zh-CN" altLang="zh-CN" sz="1600" dirty="0"/>
              <a:t>地质旅游</a:t>
            </a:r>
          </a:p>
          <a:p>
            <a:pPr lvl="1" eaLnBrk="1" fontAlgn="ctr" hangingPunct="1">
              <a:buFont typeface="+mj-lt"/>
              <a:buAutoNum type="arabicPeriod"/>
              <a:defRPr/>
            </a:pPr>
            <a:r>
              <a:rPr lang="zh-CN" altLang="zh-CN" sz="1600" dirty="0"/>
              <a:t>可持续区域经济发展</a:t>
            </a:r>
            <a:endParaRPr lang="en-US" altLang="zh-CN" sz="1600" dirty="0"/>
          </a:p>
          <a:p>
            <a:pPr>
              <a:defRPr/>
            </a:pPr>
            <a:r>
              <a:rPr lang="zh-CN" altLang="en-US" dirty="0">
                <a:cs typeface="+mn-cs"/>
              </a:rPr>
              <a:t>专家的评估报告（</a:t>
            </a:r>
            <a:r>
              <a:rPr lang="en-US" altLang="zh-CN" sz="2000" dirty="0">
                <a:solidFill>
                  <a:srgbClr val="FF0000"/>
                </a:solidFill>
                <a:effectLst/>
                <a:cs typeface="+mn-cs"/>
              </a:rPr>
              <a:t>8</a:t>
            </a:r>
            <a:r>
              <a:rPr lang="zh-CN" altLang="en-US" sz="2000" dirty="0">
                <a:solidFill>
                  <a:srgbClr val="FF0000"/>
                </a:solidFill>
                <a:effectLst/>
                <a:cs typeface="+mn-cs"/>
              </a:rPr>
              <a:t>部分，第</a:t>
            </a:r>
            <a:r>
              <a:rPr lang="en-US" altLang="zh-CN" sz="2000" dirty="0">
                <a:solidFill>
                  <a:srgbClr val="FF0000"/>
                </a:solidFill>
                <a:effectLst/>
                <a:cs typeface="+mn-cs"/>
              </a:rPr>
              <a:t>5</a:t>
            </a:r>
            <a:r>
              <a:rPr lang="zh-CN" altLang="en-US" sz="2000" dirty="0">
                <a:solidFill>
                  <a:srgbClr val="FF0000"/>
                </a:solidFill>
                <a:effectLst/>
                <a:cs typeface="+mn-cs"/>
              </a:rPr>
              <a:t>部分含</a:t>
            </a:r>
            <a:r>
              <a:rPr lang="en-US" altLang="zh-CN" sz="2000" dirty="0">
                <a:solidFill>
                  <a:srgbClr val="FF0000"/>
                </a:solidFill>
                <a:effectLst/>
                <a:cs typeface="+mn-cs"/>
              </a:rPr>
              <a:t>9</a:t>
            </a:r>
            <a:r>
              <a:rPr lang="zh-CN" altLang="en-US" sz="2000" dirty="0">
                <a:solidFill>
                  <a:srgbClr val="FF0000"/>
                </a:solidFill>
                <a:effectLst/>
                <a:cs typeface="+mn-cs"/>
              </a:rPr>
              <a:t>子项</a:t>
            </a:r>
            <a:r>
              <a:rPr lang="zh-CN" altLang="en-US" dirty="0">
                <a:cs typeface="+mn-cs"/>
              </a:rPr>
              <a:t>）</a:t>
            </a:r>
            <a:endParaRPr lang="en-US" altLang="zh-CN" dirty="0">
              <a:cs typeface="+mn-cs"/>
            </a:endParaRPr>
          </a:p>
          <a:p>
            <a:pPr lvl="3" eaLnBrk="1" fontAlgn="ctr" hangingPunct="1">
              <a:buFont typeface="+mj-lt"/>
              <a:buAutoNum type="arabicPeriod"/>
              <a:defRPr/>
            </a:pPr>
            <a:r>
              <a:rPr lang="zh-CN" altLang="zh-CN" sz="1600" dirty="0"/>
              <a:t>地质公园概况</a:t>
            </a:r>
          </a:p>
          <a:p>
            <a:pPr lvl="3" eaLnBrk="1" fontAlgn="ctr" hangingPunct="1">
              <a:buFont typeface="+mj-lt"/>
              <a:buAutoNum type="arabicPeriod"/>
              <a:defRPr/>
            </a:pPr>
            <a:r>
              <a:rPr lang="zh-CN" altLang="zh-CN" sz="1600" dirty="0"/>
              <a:t>提交文件清单</a:t>
            </a:r>
          </a:p>
          <a:p>
            <a:pPr lvl="3" eaLnBrk="1" fontAlgn="ctr" hangingPunct="1">
              <a:buFont typeface="+mj-lt"/>
              <a:buAutoNum type="arabicPeriod"/>
              <a:defRPr/>
            </a:pPr>
            <a:r>
              <a:rPr lang="zh-CN" altLang="zh-CN" sz="1600" dirty="0"/>
              <a:t>地质公园地图</a:t>
            </a:r>
          </a:p>
          <a:p>
            <a:pPr lvl="3" eaLnBrk="1" fontAlgn="ctr" hangingPunct="1">
              <a:buFont typeface="+mj-lt"/>
              <a:buAutoNum type="arabicPeriod"/>
              <a:defRPr/>
            </a:pPr>
            <a:r>
              <a:rPr lang="zh-CN" altLang="zh-CN" sz="1600" dirty="0"/>
              <a:t>地质公园建设概况</a:t>
            </a:r>
          </a:p>
          <a:p>
            <a:pPr lvl="3" eaLnBrk="1" fontAlgn="ctr" hangingPunct="1">
              <a:buFont typeface="+mj-lt"/>
              <a:buAutoNum type="arabicPeriod"/>
              <a:defRPr/>
            </a:pPr>
            <a:r>
              <a:rPr lang="zh-CN" altLang="zh-CN" sz="1600" dirty="0"/>
              <a:t>地质公园鉴定</a:t>
            </a:r>
          </a:p>
          <a:p>
            <a:pPr lvl="3" eaLnBrk="1" fontAlgn="ctr" hangingPunct="1">
              <a:buFont typeface="+mj-lt"/>
              <a:buAutoNum type="arabicPeriod"/>
              <a:defRPr/>
            </a:pPr>
            <a:r>
              <a:rPr lang="zh-CN" altLang="zh-CN" sz="1600" dirty="0"/>
              <a:t>评估讨论</a:t>
            </a:r>
          </a:p>
          <a:p>
            <a:pPr lvl="3" eaLnBrk="1" fontAlgn="ctr" hangingPunct="1">
              <a:buFont typeface="+mj-lt"/>
              <a:buAutoNum type="arabicPeriod"/>
              <a:defRPr/>
            </a:pPr>
            <a:r>
              <a:rPr lang="zh-CN" altLang="zh-CN" sz="1600" dirty="0"/>
              <a:t>评估结果建议</a:t>
            </a:r>
          </a:p>
          <a:p>
            <a:pPr lvl="3" eaLnBrk="1" fontAlgn="ctr" hangingPunct="1">
              <a:buFont typeface="+mj-lt"/>
              <a:buAutoNum type="arabicPeriod"/>
              <a:defRPr/>
            </a:pPr>
            <a:r>
              <a:rPr lang="zh-CN" altLang="zh-CN" sz="1600" dirty="0"/>
              <a:t>评估行程清单</a:t>
            </a:r>
          </a:p>
          <a:p>
            <a:pPr marL="471487" lvl="1" indent="0">
              <a:buFont typeface="Wingdings" pitchFamily="2" charset="2"/>
              <a:buNone/>
              <a:defRPr/>
            </a:pPr>
            <a:endParaRPr lang="zh-CN" altLang="zh-CN" dirty="0"/>
          </a:p>
          <a:p>
            <a:pPr lvl="1">
              <a:defRPr/>
            </a:pPr>
            <a:endParaRPr lang="en-US" altLang="zh-CN" dirty="0"/>
          </a:p>
          <a:p>
            <a:pPr>
              <a:defRPr/>
            </a:pPr>
            <a:endParaRPr lang="zh-CN" altLang="en-US" dirty="0">
              <a:cs typeface="+mn-cs"/>
            </a:endParaRPr>
          </a:p>
        </p:txBody>
      </p:sp>
      <p:sp>
        <p:nvSpPr>
          <p:cNvPr id="57347" name="文本框 3"/>
          <p:cNvSpPr txBox="1">
            <a:spLocks noChangeArrowheads="1"/>
          </p:cNvSpPr>
          <p:nvPr/>
        </p:nvSpPr>
        <p:spPr bwMode="auto">
          <a:xfrm>
            <a:off x="4575175" y="4424363"/>
            <a:ext cx="4464050" cy="2308225"/>
          </a:xfrm>
          <a:prstGeom prst="rect">
            <a:avLst/>
          </a:prstGeom>
          <a:noFill/>
          <a:ln w="9525">
            <a:solidFill>
              <a:srgbClr val="FF0000"/>
            </a:solidFill>
            <a:miter lim="800000"/>
            <a:headEnd/>
            <a:tailEnd/>
          </a:ln>
        </p:spPr>
        <p:txBody>
          <a:bodyPr>
            <a:spAutoFit/>
          </a:bodyPr>
          <a:lstStyle/>
          <a:p>
            <a:pPr marL="228600" indent="-228600" eaLnBrk="0" hangingPunct="0">
              <a:buFont typeface="Calibri" pitchFamily="34" charset="0"/>
              <a:buAutoNum type="arabicPeriod"/>
            </a:pPr>
            <a:r>
              <a:rPr lang="zh-CN" altLang="zh-CN" sz="1600">
                <a:solidFill>
                  <a:schemeClr val="bg1"/>
                </a:solidFill>
              </a:rPr>
              <a:t>地质公园范围（显示度，科普和科研成果）</a:t>
            </a:r>
          </a:p>
          <a:p>
            <a:pPr marL="228600" indent="-228600" eaLnBrk="0" hangingPunct="0">
              <a:buFont typeface="Calibri" pitchFamily="34" charset="0"/>
              <a:buAutoNum type="arabicPeriod"/>
            </a:pPr>
            <a:r>
              <a:rPr lang="zh-CN" altLang="zh-CN" sz="1600">
                <a:solidFill>
                  <a:schemeClr val="bg1"/>
                </a:solidFill>
              </a:rPr>
              <a:t>其它遗产</a:t>
            </a:r>
          </a:p>
          <a:p>
            <a:pPr marL="228600" indent="-228600" eaLnBrk="0" hangingPunct="0">
              <a:buFont typeface="Calibri" pitchFamily="34" charset="0"/>
              <a:buAutoNum type="arabicPeriod"/>
            </a:pPr>
            <a:r>
              <a:rPr lang="zh-CN" altLang="zh-CN" sz="1600">
                <a:solidFill>
                  <a:schemeClr val="bg1"/>
                </a:solidFill>
              </a:rPr>
              <a:t>管理</a:t>
            </a:r>
            <a:endParaRPr lang="en-US" altLang="zh-CN" sz="1600">
              <a:solidFill>
                <a:schemeClr val="bg1"/>
              </a:solidFill>
            </a:endParaRPr>
          </a:p>
          <a:p>
            <a:pPr marL="228600" indent="-228600" eaLnBrk="0" hangingPunct="0">
              <a:buFont typeface="Calibri" pitchFamily="34" charset="0"/>
              <a:buAutoNum type="arabicPeriod"/>
            </a:pPr>
            <a:r>
              <a:rPr lang="zh-CN" altLang="zh-CN" sz="1600">
                <a:solidFill>
                  <a:schemeClr val="bg1"/>
                </a:solidFill>
              </a:rPr>
              <a:t>保护地重叠</a:t>
            </a:r>
          </a:p>
          <a:p>
            <a:pPr marL="228600" indent="-228600" eaLnBrk="0" hangingPunct="0">
              <a:buFont typeface="Calibri" pitchFamily="34" charset="0"/>
              <a:buAutoNum type="arabicPeriod"/>
            </a:pPr>
            <a:r>
              <a:rPr lang="zh-CN" altLang="zh-CN" sz="1600">
                <a:solidFill>
                  <a:schemeClr val="bg1"/>
                </a:solidFill>
              </a:rPr>
              <a:t>科普教育活动</a:t>
            </a:r>
          </a:p>
          <a:p>
            <a:pPr marL="228600" indent="-228600" eaLnBrk="0" hangingPunct="0">
              <a:buFont typeface="Calibri" pitchFamily="34" charset="0"/>
              <a:buAutoNum type="arabicPeriod"/>
            </a:pPr>
            <a:r>
              <a:rPr lang="zh-CN" altLang="zh-CN" sz="1600">
                <a:solidFill>
                  <a:schemeClr val="bg1"/>
                </a:solidFill>
              </a:rPr>
              <a:t>地质旅游</a:t>
            </a:r>
          </a:p>
          <a:p>
            <a:pPr marL="228600" indent="-228600" eaLnBrk="0" hangingPunct="0">
              <a:buFont typeface="Calibri" pitchFamily="34" charset="0"/>
              <a:buAutoNum type="arabicPeriod"/>
            </a:pPr>
            <a:r>
              <a:rPr lang="zh-CN" altLang="zh-CN" sz="1600">
                <a:solidFill>
                  <a:schemeClr val="bg1"/>
                </a:solidFill>
              </a:rPr>
              <a:t>可持续发展</a:t>
            </a:r>
          </a:p>
          <a:p>
            <a:pPr marL="228600" indent="-228600" eaLnBrk="0" hangingPunct="0">
              <a:buFont typeface="Calibri" pitchFamily="34" charset="0"/>
              <a:buAutoNum type="arabicPeriod"/>
            </a:pPr>
            <a:r>
              <a:rPr lang="zh-CN" altLang="en-US" sz="1600">
                <a:solidFill>
                  <a:schemeClr val="bg1"/>
                </a:solidFill>
              </a:rPr>
              <a:t>地质公园</a:t>
            </a:r>
            <a:r>
              <a:rPr lang="zh-CN" altLang="zh-CN" sz="1600">
                <a:solidFill>
                  <a:schemeClr val="bg1"/>
                </a:solidFill>
              </a:rPr>
              <a:t>网络活动</a:t>
            </a:r>
          </a:p>
          <a:p>
            <a:pPr marL="228600" indent="-228600" eaLnBrk="0" hangingPunct="0">
              <a:buFont typeface="Calibri" pitchFamily="34" charset="0"/>
              <a:buAutoNum type="arabicPeriod"/>
            </a:pPr>
            <a:r>
              <a:rPr lang="zh-CN" altLang="zh-CN" sz="1600">
                <a:solidFill>
                  <a:schemeClr val="bg1"/>
                </a:solidFill>
              </a:rPr>
              <a:t>是否有地质物品买卖</a:t>
            </a:r>
            <a:endParaRPr lang="zh-CN" altLang="en-US" sz="1600"/>
          </a:p>
        </p:txBody>
      </p:sp>
      <p:sp>
        <p:nvSpPr>
          <p:cNvPr id="57348" name="箭头: 右 4"/>
          <p:cNvSpPr>
            <a:spLocks noChangeArrowheads="1"/>
          </p:cNvSpPr>
          <p:nvPr/>
        </p:nvSpPr>
        <p:spPr bwMode="auto">
          <a:xfrm>
            <a:off x="3606800" y="5445125"/>
            <a:ext cx="941388" cy="265113"/>
          </a:xfrm>
          <a:prstGeom prst="rightArrow">
            <a:avLst>
              <a:gd name="adj1" fmla="val 50000"/>
              <a:gd name="adj2" fmla="val 50008"/>
            </a:avLst>
          </a:prstGeom>
          <a:solidFill>
            <a:schemeClr val="accent1"/>
          </a:solidFill>
          <a:ln w="9525" algn="ctr">
            <a:solidFill>
              <a:schemeClr val="tx1"/>
            </a:solidFill>
            <a:round/>
            <a:headEnd/>
            <a:tailEnd/>
          </a:ln>
        </p:spPr>
        <p:txBody>
          <a:bodyPr/>
          <a:lstStyle/>
          <a:p>
            <a:endParaRPr lang="zh-CN"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extLst>
          </p:cNvPr>
          <p:cNvGraphicFramePr>
            <a:graphicFrameLocks noGrp="1"/>
          </p:cNvGraphicFramePr>
          <p:nvPr/>
        </p:nvGraphicFramePr>
        <p:xfrm>
          <a:off x="900113" y="1844675"/>
          <a:ext cx="7632700" cy="4238625"/>
        </p:xfrm>
        <a:graphic>
          <a:graphicData uri="http://schemas.openxmlformats.org/drawingml/2006/table">
            <a:tbl>
              <a:tblPr>
                <a:tableStyleId>{5C22544A-7EE6-4342-B048-85BDC9FD1C3A}</a:tableStyleId>
              </a:tblPr>
              <a:tblGrid>
                <a:gridCol w="541447">
                  <a:extLst>
                    <a:ext uri="{9D8B030D-6E8A-4147-A177-3AD203B41FA5}"/>
                  </a:extLst>
                </a:gridCol>
                <a:gridCol w="2577984">
                  <a:extLst>
                    <a:ext uri="{9D8B030D-6E8A-4147-A177-3AD203B41FA5}"/>
                  </a:extLst>
                </a:gridCol>
                <a:gridCol w="1543997">
                  <a:extLst>
                    <a:ext uri="{9D8B030D-6E8A-4147-A177-3AD203B41FA5}"/>
                  </a:extLst>
                </a:gridCol>
                <a:gridCol w="1397282">
                  <a:extLst>
                    <a:ext uri="{9D8B030D-6E8A-4147-A177-3AD203B41FA5}"/>
                  </a:extLst>
                </a:gridCol>
                <a:gridCol w="1571942">
                  <a:extLst>
                    <a:ext uri="{9D8B030D-6E8A-4147-A177-3AD203B41FA5}"/>
                  </a:extLst>
                </a:gridCol>
              </a:tblGrid>
              <a:tr h="463496">
                <a:tc gridSpan="5">
                  <a:txBody>
                    <a:bodyPr/>
                    <a:lstStyle/>
                    <a:p>
                      <a:pPr algn="ctr" fontAlgn="ctr"/>
                      <a:r>
                        <a:rPr lang="zh-CN" altLang="en-US" sz="2000" u="none" strike="noStrike" dirty="0">
                          <a:effectLst/>
                        </a:rPr>
                        <a:t>世界地质公园评估大纲（</a:t>
                      </a:r>
                      <a:r>
                        <a:rPr lang="en-US" altLang="zh-CN" sz="2000" u="none" strike="noStrike" dirty="0">
                          <a:effectLst/>
                        </a:rPr>
                        <a:t>A</a:t>
                      </a:r>
                      <a:r>
                        <a:rPr lang="zh-CN" altLang="en-US" sz="2000" u="none" strike="noStrike" dirty="0">
                          <a:effectLst/>
                        </a:rPr>
                        <a:t>表）</a:t>
                      </a:r>
                      <a:endParaRPr lang="zh-CN" altLang="en-US" sz="2000" b="1" i="0" u="none" strike="noStrike" dirty="0">
                        <a:solidFill>
                          <a:srgbClr val="FFFFFF"/>
                        </a:solidFill>
                        <a:effectLst/>
                        <a:latin typeface="宋体" panose="02010600030101010101" pitchFamily="2" charset="-122"/>
                        <a:ea typeface="宋体" panose="02010600030101010101" pitchFamily="2" charset="-122"/>
                      </a:endParaRPr>
                    </a:p>
                  </a:txBody>
                  <a:tcPr marL="9524" marR="9524" marT="9527" marB="0" anchor="ctr">
                    <a:solidFill>
                      <a:srgbClr val="FFC000"/>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extLst>
              </a:tr>
              <a:tr h="311978">
                <a:tc>
                  <a:txBody>
                    <a:bodyPr/>
                    <a:lstStyle/>
                    <a:p>
                      <a:pPr algn="ctr" fontAlgn="ctr"/>
                      <a:r>
                        <a:rPr lang="zh-CN" altLang="en-US" sz="2000" u="none" strike="noStrike">
                          <a:effectLst/>
                        </a:rPr>
                        <a:t>　</a:t>
                      </a:r>
                      <a:endParaRPr lang="zh-CN" altLang="en-US" sz="2000" b="1" i="0" u="none" strike="noStrike">
                        <a:effectLst/>
                        <a:latin typeface="Arial" panose="020B0604020202020204" pitchFamily="34" charset="0"/>
                      </a:endParaRPr>
                    </a:p>
                  </a:txBody>
                  <a:tcPr marL="9524" marR="9524" marT="9527" marB="0" anchor="ctr">
                    <a:solidFill>
                      <a:srgbClr val="FFC000"/>
                    </a:solidFill>
                  </a:tcPr>
                </a:tc>
                <a:tc>
                  <a:txBody>
                    <a:bodyPr/>
                    <a:lstStyle/>
                    <a:p>
                      <a:pPr algn="ctr" fontAlgn="ctr"/>
                      <a:r>
                        <a:rPr lang="zh-CN" altLang="en-US" sz="2000" u="none" strike="noStrike">
                          <a:effectLst/>
                        </a:rPr>
                        <a:t>项目</a:t>
                      </a:r>
                      <a:endParaRPr lang="zh-CN" altLang="en-US" sz="2000" b="1" i="0" u="none" strike="noStrike">
                        <a:effectLst/>
                        <a:latin typeface="宋体" panose="02010600030101010101" pitchFamily="2" charset="-122"/>
                        <a:ea typeface="宋体" panose="02010600030101010101" pitchFamily="2" charset="-122"/>
                      </a:endParaRPr>
                    </a:p>
                  </a:txBody>
                  <a:tcPr marL="9524" marR="9524" marT="9527" marB="0" anchor="ctr">
                    <a:solidFill>
                      <a:srgbClr val="FFC000"/>
                    </a:solidFill>
                  </a:tcPr>
                </a:tc>
                <a:tc>
                  <a:txBody>
                    <a:bodyPr/>
                    <a:lstStyle/>
                    <a:p>
                      <a:pPr algn="ctr" fontAlgn="ctr"/>
                      <a:r>
                        <a:rPr lang="zh-CN" altLang="en-US" sz="2000" u="none" strike="noStrike">
                          <a:effectLst/>
                        </a:rPr>
                        <a:t>权重</a:t>
                      </a:r>
                      <a:r>
                        <a:rPr lang="en-US" altLang="zh-CN" sz="2000" u="none" strike="noStrike">
                          <a:effectLst/>
                        </a:rPr>
                        <a:t>(%)</a:t>
                      </a:r>
                      <a:endParaRPr lang="en-US" altLang="zh-CN" sz="2000" b="1" i="0" u="none" strike="noStrike">
                        <a:effectLst/>
                        <a:latin typeface="宋体" panose="02010600030101010101" pitchFamily="2" charset="-122"/>
                        <a:ea typeface="宋体" panose="02010600030101010101" pitchFamily="2" charset="-122"/>
                      </a:endParaRPr>
                    </a:p>
                  </a:txBody>
                  <a:tcPr marL="9524" marR="9524" marT="9527" marB="0" anchor="ctr">
                    <a:solidFill>
                      <a:srgbClr val="FFC000"/>
                    </a:solidFill>
                  </a:tcPr>
                </a:tc>
                <a:tc>
                  <a:txBody>
                    <a:bodyPr/>
                    <a:lstStyle/>
                    <a:p>
                      <a:pPr algn="ctr" fontAlgn="ctr"/>
                      <a:r>
                        <a:rPr lang="zh-CN" altLang="en-US" sz="2000" u="none" strike="noStrike">
                          <a:effectLst/>
                        </a:rPr>
                        <a:t>分值</a:t>
                      </a:r>
                      <a:endParaRPr lang="zh-CN" altLang="en-US" sz="2000" b="1" i="0" u="none" strike="noStrike">
                        <a:effectLst/>
                        <a:latin typeface="宋体" panose="02010600030101010101" pitchFamily="2" charset="-122"/>
                        <a:ea typeface="宋体" panose="02010600030101010101" pitchFamily="2" charset="-122"/>
                      </a:endParaRPr>
                    </a:p>
                  </a:txBody>
                  <a:tcPr marL="9524" marR="9524" marT="9527" marB="0" anchor="ctr">
                    <a:solidFill>
                      <a:srgbClr val="FFC000"/>
                    </a:solidFill>
                  </a:tcPr>
                </a:tc>
                <a:tc>
                  <a:txBody>
                    <a:bodyPr/>
                    <a:lstStyle/>
                    <a:p>
                      <a:pPr algn="ctr" fontAlgn="ctr"/>
                      <a:r>
                        <a:rPr lang="zh-CN" altLang="en-US" sz="2000" u="none" strike="noStrike">
                          <a:effectLst/>
                        </a:rPr>
                        <a:t>专家打分</a:t>
                      </a:r>
                      <a:endParaRPr lang="zh-CN" altLang="en-US" sz="2000" b="1" i="0" u="none" strike="noStrike">
                        <a:effectLst/>
                        <a:latin typeface="宋体" panose="02010600030101010101" pitchFamily="2" charset="-122"/>
                        <a:ea typeface="宋体" panose="02010600030101010101" pitchFamily="2" charset="-122"/>
                      </a:endParaRPr>
                    </a:p>
                  </a:txBody>
                  <a:tcPr marL="9524" marR="9524" marT="9527" marB="0" anchor="ctr">
                    <a:solidFill>
                      <a:srgbClr val="FFC000"/>
                    </a:solidFill>
                  </a:tcPr>
                </a:tc>
                <a:extLst>
                  <a:ext uri="{0D108BD9-81ED-4DB2-BD59-A6C34878D82A}"/>
                </a:extLst>
              </a:tr>
              <a:tr h="311978">
                <a:tc>
                  <a:txBody>
                    <a:bodyPr/>
                    <a:lstStyle/>
                    <a:p>
                      <a:pPr algn="ctr" fontAlgn="ctr"/>
                      <a:r>
                        <a:rPr lang="en-US" sz="2000" u="none" strike="noStrike">
                          <a:effectLst/>
                        </a:rPr>
                        <a:t>I</a:t>
                      </a:r>
                      <a:endParaRPr lang="en-US" sz="2000" b="1" i="0" u="none" strike="noStrike">
                        <a:effectLst/>
                        <a:latin typeface="Arial" panose="020B0604020202020204" pitchFamily="34" charset="0"/>
                      </a:endParaRPr>
                    </a:p>
                  </a:txBody>
                  <a:tcPr marL="9524" marR="9524" marT="9527" marB="0" anchor="ctr">
                    <a:solidFill>
                      <a:srgbClr val="FFC000"/>
                    </a:solidFill>
                  </a:tcPr>
                </a:tc>
                <a:tc>
                  <a:txBody>
                    <a:bodyPr/>
                    <a:lstStyle/>
                    <a:p>
                      <a:pPr algn="l" fontAlgn="ctr"/>
                      <a:r>
                        <a:rPr lang="zh-CN" altLang="en-US" sz="2000" u="none" strike="noStrike">
                          <a:effectLst/>
                        </a:rPr>
                        <a:t>地质与景观</a:t>
                      </a:r>
                      <a:endParaRPr lang="zh-CN" altLang="en-US" sz="2000" b="0" i="0" u="none" strike="noStrike">
                        <a:effectLst/>
                        <a:latin typeface="宋体" panose="02010600030101010101" pitchFamily="2" charset="-122"/>
                        <a:ea typeface="宋体" panose="02010600030101010101" pitchFamily="2" charset="-122"/>
                      </a:endParaRPr>
                    </a:p>
                  </a:txBody>
                  <a:tcPr marL="9524" marR="9524" marT="9527" marB="0" anchor="ctr">
                    <a:solidFill>
                      <a:srgbClr val="FFC000"/>
                    </a:solidFill>
                  </a:tcPr>
                </a:tc>
                <a:tc>
                  <a:txBody>
                    <a:bodyPr/>
                    <a:lstStyle/>
                    <a:p>
                      <a:pPr algn="ctr" fontAlgn="ctr"/>
                      <a:r>
                        <a:rPr lang="zh-CN" altLang="en-US" sz="2000" u="none" strike="noStrike">
                          <a:effectLst/>
                        </a:rPr>
                        <a:t>　</a:t>
                      </a:r>
                      <a:endParaRPr lang="zh-CN" altLang="en-US" sz="2000" b="1" i="0" u="none" strike="noStrike">
                        <a:effectLst/>
                        <a:latin typeface="Arial" panose="020B0604020202020204" pitchFamily="34" charset="0"/>
                      </a:endParaRPr>
                    </a:p>
                  </a:txBody>
                  <a:tcPr marL="9524" marR="9524" marT="9527" marB="0" anchor="ctr">
                    <a:solidFill>
                      <a:srgbClr val="FFC000"/>
                    </a:solidFill>
                  </a:tcPr>
                </a:tc>
                <a:tc>
                  <a:txBody>
                    <a:bodyPr/>
                    <a:lstStyle/>
                    <a:p>
                      <a:pPr algn="ctr" fontAlgn="ctr"/>
                      <a:r>
                        <a:rPr lang="zh-CN" altLang="en-US" sz="2000" u="none" strike="noStrike">
                          <a:effectLst/>
                        </a:rPr>
                        <a:t>　</a:t>
                      </a:r>
                      <a:endParaRPr lang="zh-CN" altLang="en-US" sz="2000" b="1" i="0" u="none" strike="noStrike">
                        <a:effectLst/>
                        <a:latin typeface="Arial" panose="020B0604020202020204" pitchFamily="34" charset="0"/>
                      </a:endParaRPr>
                    </a:p>
                  </a:txBody>
                  <a:tcPr marL="9524" marR="9524" marT="9527" marB="0" anchor="ctr">
                    <a:solidFill>
                      <a:srgbClr val="FFC000"/>
                    </a:solidFill>
                  </a:tcPr>
                </a:tc>
                <a:tc>
                  <a:txBody>
                    <a:bodyPr/>
                    <a:lstStyle/>
                    <a:p>
                      <a:pPr algn="ctr" fontAlgn="ctr"/>
                      <a:r>
                        <a:rPr lang="zh-CN" altLang="en-US" sz="2000" u="none" strike="noStrike">
                          <a:effectLst/>
                        </a:rPr>
                        <a:t>　</a:t>
                      </a:r>
                      <a:endParaRPr lang="zh-CN" altLang="en-US" sz="2000" b="1" i="0" u="none" strike="noStrike">
                        <a:effectLst/>
                        <a:latin typeface="Arial" panose="020B0604020202020204" pitchFamily="34" charset="0"/>
                      </a:endParaRPr>
                    </a:p>
                  </a:txBody>
                  <a:tcPr marL="9524" marR="9524" marT="9527" marB="0" anchor="ctr">
                    <a:solidFill>
                      <a:srgbClr val="FFC000"/>
                    </a:solidFill>
                  </a:tcPr>
                </a:tc>
                <a:extLst>
                  <a:ext uri="{0D108BD9-81ED-4DB2-BD59-A6C34878D82A}"/>
                </a:extLst>
              </a:tr>
              <a:tr h="311978">
                <a:tc>
                  <a:txBody>
                    <a:bodyPr/>
                    <a:lstStyle/>
                    <a:p>
                      <a:pPr algn="ctr" fontAlgn="ctr"/>
                      <a:endParaRPr lang="en-US" altLang="zh-CN" sz="2000" b="1" i="0" u="none" strike="noStrike" dirty="0">
                        <a:effectLst/>
                        <a:latin typeface="Arial" panose="020B0604020202020204" pitchFamily="34" charset="0"/>
                      </a:endParaRPr>
                    </a:p>
                  </a:txBody>
                  <a:tcPr marL="9524" marR="9524" marT="9527" marB="0" anchor="ctr">
                    <a:solidFill>
                      <a:srgbClr val="FFC000"/>
                    </a:solidFill>
                  </a:tcPr>
                </a:tc>
                <a:tc>
                  <a:txBody>
                    <a:bodyPr/>
                    <a:lstStyle/>
                    <a:p>
                      <a:pPr algn="r" fontAlgn="ctr"/>
                      <a:r>
                        <a:rPr kumimoji="1" lang="en-US" altLang="zh-CN" sz="2000" b="1" dirty="0">
                          <a:solidFill>
                            <a:srgbClr val="0070C0"/>
                          </a:solidFill>
                        </a:rPr>
                        <a:t>1.1 </a:t>
                      </a:r>
                      <a:r>
                        <a:rPr lang="zh-CN" altLang="en-US" sz="2000" u="none" strike="noStrike" dirty="0">
                          <a:effectLst/>
                        </a:rPr>
                        <a:t>属地</a:t>
                      </a:r>
                      <a:endParaRPr lang="zh-CN" altLang="en-US" sz="2000" b="0" i="0" u="none" strike="noStrike" dirty="0">
                        <a:effectLst/>
                        <a:latin typeface="宋体" panose="02010600030101010101" pitchFamily="2" charset="-122"/>
                        <a:ea typeface="宋体" panose="02010600030101010101" pitchFamily="2" charset="-122"/>
                      </a:endParaRPr>
                    </a:p>
                  </a:txBody>
                  <a:tcPr marL="9524" marR="9524" marT="9527" marB="0" anchor="ctr">
                    <a:solidFill>
                      <a:srgbClr val="FFC000"/>
                    </a:solidFill>
                  </a:tcPr>
                </a:tc>
                <a:tc>
                  <a:txBody>
                    <a:bodyPr/>
                    <a:lstStyle/>
                    <a:p>
                      <a:pPr algn="ctr" fontAlgn="ctr"/>
                      <a:r>
                        <a:rPr lang="en-US" altLang="zh-CN" sz="2000" u="none" strike="noStrike">
                          <a:effectLst/>
                        </a:rPr>
                        <a:t>5</a:t>
                      </a:r>
                      <a:endParaRPr lang="en-US" altLang="zh-CN" sz="2000" b="0" i="0" u="none" strike="noStrike">
                        <a:effectLst/>
                        <a:latin typeface="Arial" panose="020B0604020202020204" pitchFamily="34" charset="0"/>
                      </a:endParaRPr>
                    </a:p>
                  </a:txBody>
                  <a:tcPr marL="9524" marR="9524" marT="9527" marB="0" anchor="ctr">
                    <a:solidFill>
                      <a:srgbClr val="FFC000"/>
                    </a:solidFill>
                  </a:tcPr>
                </a:tc>
                <a:tc>
                  <a:txBody>
                    <a:bodyPr/>
                    <a:lstStyle/>
                    <a:p>
                      <a:pPr algn="ctr" fontAlgn="ctr"/>
                      <a:r>
                        <a:rPr lang="en-US" altLang="zh-CN" sz="2000" u="none" strike="noStrike">
                          <a:effectLst/>
                        </a:rPr>
                        <a:t>1000</a:t>
                      </a:r>
                      <a:endParaRPr lang="en-US" altLang="zh-CN" sz="2000" b="0" i="0" u="none" strike="noStrike">
                        <a:effectLst/>
                        <a:latin typeface="Arial" panose="020B0604020202020204" pitchFamily="34" charset="0"/>
                      </a:endParaRPr>
                    </a:p>
                  </a:txBody>
                  <a:tcPr marL="9524" marR="9524" marT="9527" marB="0" anchor="ctr">
                    <a:solidFill>
                      <a:srgbClr val="FFC000"/>
                    </a:solidFill>
                  </a:tcPr>
                </a:tc>
                <a:tc>
                  <a:txBody>
                    <a:bodyPr/>
                    <a:lstStyle/>
                    <a:p>
                      <a:pPr algn="ctr" fontAlgn="ctr"/>
                      <a:endParaRPr lang="en-US" altLang="zh-CN" sz="2000" b="0" i="0" u="none" strike="noStrike" dirty="0">
                        <a:effectLst/>
                        <a:latin typeface="Arial" panose="020B0604020202020204" pitchFamily="34" charset="0"/>
                      </a:endParaRPr>
                    </a:p>
                  </a:txBody>
                  <a:tcPr marL="9524" marR="9524" marT="9527" marB="0" anchor="ctr">
                    <a:solidFill>
                      <a:srgbClr val="FFC000"/>
                    </a:solidFill>
                  </a:tcPr>
                </a:tc>
                <a:extLst>
                  <a:ext uri="{0D108BD9-81ED-4DB2-BD59-A6C34878D82A}"/>
                </a:extLst>
              </a:tr>
              <a:tr h="311978">
                <a:tc>
                  <a:txBody>
                    <a:bodyPr/>
                    <a:lstStyle/>
                    <a:p>
                      <a:pPr algn="ctr" fontAlgn="ctr"/>
                      <a:endParaRPr lang="en-US" altLang="zh-CN" sz="2000" b="1" i="0" u="none" strike="noStrike" dirty="0">
                        <a:effectLst/>
                        <a:latin typeface="Arial" panose="020B0604020202020204" pitchFamily="34" charset="0"/>
                      </a:endParaRPr>
                    </a:p>
                  </a:txBody>
                  <a:tcPr marL="9524" marR="9524" marT="9527" marB="0" anchor="ctr">
                    <a:solidFill>
                      <a:srgbClr val="FFC000"/>
                    </a:solidFill>
                  </a:tcPr>
                </a:tc>
                <a:tc>
                  <a:txBody>
                    <a:bodyPr/>
                    <a:lstStyle/>
                    <a:p>
                      <a:pPr algn="r" fontAlgn="ctr"/>
                      <a:r>
                        <a:rPr kumimoji="1" lang="en-US" altLang="zh-CN" sz="2000" b="1" dirty="0">
                          <a:solidFill>
                            <a:srgbClr val="0070C0"/>
                          </a:solidFill>
                        </a:rPr>
                        <a:t>1.2 </a:t>
                      </a:r>
                      <a:r>
                        <a:rPr lang="zh-CN" altLang="en-US" sz="2000" u="none" strike="noStrike" dirty="0">
                          <a:effectLst/>
                        </a:rPr>
                        <a:t>地质遗迹保护</a:t>
                      </a:r>
                      <a:endParaRPr lang="zh-CN" altLang="en-US" sz="2000" b="0" i="0" u="none" strike="noStrike" dirty="0">
                        <a:effectLst/>
                        <a:latin typeface="宋体" panose="02010600030101010101" pitchFamily="2" charset="-122"/>
                        <a:ea typeface="宋体" panose="02010600030101010101" pitchFamily="2" charset="-122"/>
                      </a:endParaRPr>
                    </a:p>
                  </a:txBody>
                  <a:tcPr marL="9524" marR="9524" marT="9527" marB="0" anchor="ctr">
                    <a:solidFill>
                      <a:srgbClr val="FFC000"/>
                    </a:solidFill>
                  </a:tcPr>
                </a:tc>
                <a:tc>
                  <a:txBody>
                    <a:bodyPr/>
                    <a:lstStyle/>
                    <a:p>
                      <a:pPr algn="ctr" fontAlgn="ctr"/>
                      <a:r>
                        <a:rPr lang="en-US" altLang="zh-CN" sz="2000" u="none" strike="noStrike">
                          <a:effectLst/>
                        </a:rPr>
                        <a:t>20</a:t>
                      </a:r>
                      <a:endParaRPr lang="en-US" altLang="zh-CN" sz="2000" b="0" i="0" u="none" strike="noStrike">
                        <a:effectLst/>
                        <a:latin typeface="Arial" panose="020B0604020202020204" pitchFamily="34" charset="0"/>
                      </a:endParaRPr>
                    </a:p>
                  </a:txBody>
                  <a:tcPr marL="9524" marR="9524" marT="9527" marB="0" anchor="ctr">
                    <a:solidFill>
                      <a:srgbClr val="FFC000"/>
                    </a:solidFill>
                  </a:tcPr>
                </a:tc>
                <a:tc>
                  <a:txBody>
                    <a:bodyPr/>
                    <a:lstStyle/>
                    <a:p>
                      <a:pPr algn="ctr" fontAlgn="ctr"/>
                      <a:r>
                        <a:rPr lang="en-US" altLang="zh-CN" sz="2000" u="none" strike="noStrike">
                          <a:effectLst/>
                        </a:rPr>
                        <a:t>1000</a:t>
                      </a:r>
                      <a:endParaRPr lang="en-US" altLang="zh-CN" sz="2000" b="0" i="0" u="none" strike="noStrike">
                        <a:effectLst/>
                        <a:latin typeface="Arial" panose="020B0604020202020204" pitchFamily="34" charset="0"/>
                      </a:endParaRPr>
                    </a:p>
                  </a:txBody>
                  <a:tcPr marL="9524" marR="9524" marT="9527" marB="0" anchor="ctr">
                    <a:solidFill>
                      <a:srgbClr val="FFC000"/>
                    </a:solidFill>
                  </a:tcPr>
                </a:tc>
                <a:tc>
                  <a:txBody>
                    <a:bodyPr/>
                    <a:lstStyle/>
                    <a:p>
                      <a:pPr algn="ctr" fontAlgn="ctr"/>
                      <a:endParaRPr lang="en-US" altLang="zh-CN" sz="2000" b="0" i="0" u="none" strike="noStrike" dirty="0">
                        <a:effectLst/>
                        <a:latin typeface="Arial" panose="020B0604020202020204" pitchFamily="34" charset="0"/>
                      </a:endParaRPr>
                    </a:p>
                  </a:txBody>
                  <a:tcPr marL="9524" marR="9524" marT="9527" marB="0" anchor="ctr">
                    <a:solidFill>
                      <a:srgbClr val="FFC000"/>
                    </a:solidFill>
                  </a:tcPr>
                </a:tc>
                <a:extLst>
                  <a:ext uri="{0D108BD9-81ED-4DB2-BD59-A6C34878D82A}"/>
                </a:extLst>
              </a:tr>
              <a:tr h="311978">
                <a:tc>
                  <a:txBody>
                    <a:bodyPr/>
                    <a:lstStyle/>
                    <a:p>
                      <a:pPr algn="ctr" fontAlgn="ctr"/>
                      <a:endParaRPr lang="en-US" altLang="zh-CN" sz="2000" b="1" i="0" u="none" strike="noStrike" dirty="0">
                        <a:effectLst/>
                        <a:latin typeface="Arial" panose="020B0604020202020204" pitchFamily="34" charset="0"/>
                      </a:endParaRPr>
                    </a:p>
                  </a:txBody>
                  <a:tcPr marL="9524" marR="9524" marT="9527" marB="0" anchor="ctr">
                    <a:solidFill>
                      <a:srgbClr val="FFC000"/>
                    </a:solidFill>
                  </a:tcPr>
                </a:tc>
                <a:tc>
                  <a:txBody>
                    <a:bodyPr/>
                    <a:lstStyle/>
                    <a:p>
                      <a:pPr algn="r" fontAlgn="ctr"/>
                      <a:r>
                        <a:rPr kumimoji="1" lang="en-US" altLang="zh-CN" sz="2000" b="1" dirty="0">
                          <a:solidFill>
                            <a:srgbClr val="0070C0"/>
                          </a:solidFill>
                        </a:rPr>
                        <a:t>1.3</a:t>
                      </a:r>
                      <a:r>
                        <a:rPr lang="zh-CN" altLang="en-US" sz="2000" u="none" strike="noStrike" dirty="0">
                          <a:effectLst/>
                        </a:rPr>
                        <a:t>自然与文化遗迹</a:t>
                      </a:r>
                      <a:endParaRPr lang="zh-CN" altLang="en-US" sz="2000" b="0" i="0" u="none" strike="noStrike" dirty="0">
                        <a:effectLst/>
                        <a:latin typeface="宋体" panose="02010600030101010101" pitchFamily="2" charset="-122"/>
                        <a:ea typeface="宋体" panose="02010600030101010101" pitchFamily="2" charset="-122"/>
                      </a:endParaRPr>
                    </a:p>
                  </a:txBody>
                  <a:tcPr marL="9524" marR="9524" marT="9527" marB="0" anchor="ctr">
                    <a:solidFill>
                      <a:srgbClr val="FFC000"/>
                    </a:solidFill>
                  </a:tcPr>
                </a:tc>
                <a:tc>
                  <a:txBody>
                    <a:bodyPr/>
                    <a:lstStyle/>
                    <a:p>
                      <a:pPr algn="ctr" fontAlgn="ctr"/>
                      <a:r>
                        <a:rPr lang="en-US" altLang="zh-CN" sz="2000" u="none" strike="noStrike">
                          <a:effectLst/>
                        </a:rPr>
                        <a:t>10</a:t>
                      </a:r>
                      <a:endParaRPr lang="en-US" altLang="zh-CN" sz="2000" b="0" i="0" u="none" strike="noStrike">
                        <a:effectLst/>
                        <a:latin typeface="Arial" panose="020B0604020202020204" pitchFamily="34" charset="0"/>
                      </a:endParaRPr>
                    </a:p>
                  </a:txBody>
                  <a:tcPr marL="9524" marR="9524" marT="9527" marB="0" anchor="ctr">
                    <a:solidFill>
                      <a:srgbClr val="FFC000"/>
                    </a:solidFill>
                  </a:tcPr>
                </a:tc>
                <a:tc>
                  <a:txBody>
                    <a:bodyPr/>
                    <a:lstStyle/>
                    <a:p>
                      <a:pPr algn="ctr" fontAlgn="ctr"/>
                      <a:r>
                        <a:rPr lang="en-US" altLang="zh-CN" sz="2000" u="none" strike="noStrike">
                          <a:effectLst/>
                        </a:rPr>
                        <a:t>1000</a:t>
                      </a:r>
                      <a:endParaRPr lang="en-US" altLang="zh-CN" sz="2000" b="0" i="0" u="none" strike="noStrike">
                        <a:effectLst/>
                        <a:latin typeface="Arial" panose="020B0604020202020204" pitchFamily="34" charset="0"/>
                      </a:endParaRPr>
                    </a:p>
                  </a:txBody>
                  <a:tcPr marL="9524" marR="9524" marT="9527" marB="0" anchor="ctr">
                    <a:solidFill>
                      <a:srgbClr val="FFC000"/>
                    </a:solidFill>
                  </a:tcPr>
                </a:tc>
                <a:tc>
                  <a:txBody>
                    <a:bodyPr/>
                    <a:lstStyle/>
                    <a:p>
                      <a:pPr algn="ctr" fontAlgn="ctr"/>
                      <a:endParaRPr lang="en-US" altLang="zh-CN" sz="2000" b="0" i="0" u="none" strike="noStrike" dirty="0">
                        <a:effectLst/>
                        <a:latin typeface="Arial" panose="020B0604020202020204" pitchFamily="34" charset="0"/>
                      </a:endParaRPr>
                    </a:p>
                  </a:txBody>
                  <a:tcPr marL="9524" marR="9524" marT="9527" marB="0" anchor="ctr">
                    <a:solidFill>
                      <a:srgbClr val="FFC000"/>
                    </a:solidFill>
                  </a:tcPr>
                </a:tc>
                <a:extLst>
                  <a:ext uri="{0D108BD9-81ED-4DB2-BD59-A6C34878D82A}"/>
                </a:extLst>
              </a:tr>
              <a:tr h="311978">
                <a:tc>
                  <a:txBody>
                    <a:bodyPr/>
                    <a:lstStyle/>
                    <a:p>
                      <a:pPr algn="ctr" fontAlgn="ctr"/>
                      <a:r>
                        <a:rPr lang="en-US" sz="2000" u="none" strike="noStrike">
                          <a:effectLst/>
                        </a:rPr>
                        <a:t>II.</a:t>
                      </a:r>
                      <a:endParaRPr lang="en-US" sz="2000" b="1" i="0" u="none" strike="noStrike">
                        <a:effectLst/>
                        <a:latin typeface="Arial" panose="020B0604020202020204" pitchFamily="34" charset="0"/>
                      </a:endParaRPr>
                    </a:p>
                  </a:txBody>
                  <a:tcPr marL="9524" marR="9524" marT="9527" marB="0" anchor="ctr">
                    <a:solidFill>
                      <a:srgbClr val="FFC000"/>
                    </a:solidFill>
                  </a:tcPr>
                </a:tc>
                <a:tc>
                  <a:txBody>
                    <a:bodyPr/>
                    <a:lstStyle/>
                    <a:p>
                      <a:pPr algn="l" fontAlgn="ctr"/>
                      <a:r>
                        <a:rPr lang="zh-CN" altLang="en-US" sz="2000" u="none" strike="noStrike">
                          <a:effectLst/>
                        </a:rPr>
                        <a:t>管理机构</a:t>
                      </a:r>
                      <a:endParaRPr lang="zh-CN" altLang="en-US" sz="2000" b="0" i="0" u="none" strike="noStrike">
                        <a:effectLst/>
                        <a:latin typeface="宋体" panose="02010600030101010101" pitchFamily="2" charset="-122"/>
                        <a:ea typeface="宋体" panose="02010600030101010101" pitchFamily="2" charset="-122"/>
                      </a:endParaRPr>
                    </a:p>
                  </a:txBody>
                  <a:tcPr marL="9524" marR="9524" marT="9527" marB="0" anchor="ctr">
                    <a:solidFill>
                      <a:srgbClr val="FFC000"/>
                    </a:solidFill>
                  </a:tcPr>
                </a:tc>
                <a:tc>
                  <a:txBody>
                    <a:bodyPr/>
                    <a:lstStyle/>
                    <a:p>
                      <a:pPr algn="ctr" fontAlgn="ctr"/>
                      <a:r>
                        <a:rPr lang="en-US" altLang="zh-CN" sz="2000" u="none" strike="noStrike">
                          <a:effectLst/>
                        </a:rPr>
                        <a:t>25</a:t>
                      </a:r>
                      <a:endParaRPr lang="en-US" altLang="zh-CN" sz="2000" b="0" i="0" u="none" strike="noStrike">
                        <a:effectLst/>
                        <a:latin typeface="Arial" panose="020B0604020202020204" pitchFamily="34" charset="0"/>
                      </a:endParaRPr>
                    </a:p>
                  </a:txBody>
                  <a:tcPr marL="9524" marR="9524" marT="9527" marB="0" anchor="ctr">
                    <a:solidFill>
                      <a:srgbClr val="FFC000"/>
                    </a:solidFill>
                  </a:tcPr>
                </a:tc>
                <a:tc>
                  <a:txBody>
                    <a:bodyPr/>
                    <a:lstStyle/>
                    <a:p>
                      <a:pPr algn="ctr" fontAlgn="ctr"/>
                      <a:r>
                        <a:rPr lang="en-US" altLang="zh-CN" sz="2000" u="none" strike="noStrike">
                          <a:effectLst/>
                        </a:rPr>
                        <a:t>1000</a:t>
                      </a:r>
                      <a:endParaRPr lang="en-US" altLang="zh-CN" sz="2000" b="0" i="0" u="none" strike="noStrike">
                        <a:effectLst/>
                        <a:latin typeface="Arial" panose="020B0604020202020204" pitchFamily="34" charset="0"/>
                      </a:endParaRPr>
                    </a:p>
                  </a:txBody>
                  <a:tcPr marL="9524" marR="9524" marT="9527" marB="0" anchor="ctr">
                    <a:solidFill>
                      <a:srgbClr val="FFC000"/>
                    </a:solidFill>
                  </a:tcPr>
                </a:tc>
                <a:tc>
                  <a:txBody>
                    <a:bodyPr/>
                    <a:lstStyle/>
                    <a:p>
                      <a:pPr algn="ctr" fontAlgn="ctr"/>
                      <a:endParaRPr lang="en-US" altLang="zh-CN" sz="2000" b="0" i="0" u="none" strike="noStrike" dirty="0">
                        <a:effectLst/>
                        <a:latin typeface="Arial" panose="020B0604020202020204" pitchFamily="34" charset="0"/>
                      </a:endParaRPr>
                    </a:p>
                  </a:txBody>
                  <a:tcPr marL="9524" marR="9524" marT="9527" marB="0" anchor="ctr">
                    <a:solidFill>
                      <a:srgbClr val="FFC000"/>
                    </a:solidFill>
                  </a:tcPr>
                </a:tc>
                <a:extLst>
                  <a:ext uri="{0D108BD9-81ED-4DB2-BD59-A6C34878D82A}"/>
                </a:extLst>
              </a:tr>
              <a:tr h="311978">
                <a:tc>
                  <a:txBody>
                    <a:bodyPr/>
                    <a:lstStyle/>
                    <a:p>
                      <a:pPr algn="ctr" fontAlgn="ctr"/>
                      <a:r>
                        <a:rPr lang="en-US" sz="2000" u="none" strike="noStrike">
                          <a:effectLst/>
                        </a:rPr>
                        <a:t>III</a:t>
                      </a:r>
                      <a:endParaRPr lang="en-US" sz="2000" b="1" i="0" u="none" strike="noStrike">
                        <a:effectLst/>
                        <a:latin typeface="Arial" panose="020B0604020202020204" pitchFamily="34" charset="0"/>
                      </a:endParaRPr>
                    </a:p>
                  </a:txBody>
                  <a:tcPr marL="9524" marR="9524" marT="9527" marB="0" anchor="ctr">
                    <a:solidFill>
                      <a:srgbClr val="FFC000"/>
                    </a:solidFill>
                  </a:tcPr>
                </a:tc>
                <a:tc>
                  <a:txBody>
                    <a:bodyPr/>
                    <a:lstStyle/>
                    <a:p>
                      <a:pPr algn="l" fontAlgn="ctr"/>
                      <a:r>
                        <a:rPr lang="zh-CN" altLang="en-US" sz="2000" u="none" strike="noStrike">
                          <a:effectLst/>
                        </a:rPr>
                        <a:t>信息与环境教育</a:t>
                      </a:r>
                      <a:endParaRPr lang="zh-CN" altLang="en-US" sz="2000" b="0" i="0" u="none" strike="noStrike">
                        <a:effectLst/>
                        <a:latin typeface="宋体" panose="02010600030101010101" pitchFamily="2" charset="-122"/>
                        <a:ea typeface="宋体" panose="02010600030101010101" pitchFamily="2" charset="-122"/>
                      </a:endParaRPr>
                    </a:p>
                  </a:txBody>
                  <a:tcPr marL="9524" marR="9524" marT="9527" marB="0" anchor="ctr">
                    <a:solidFill>
                      <a:srgbClr val="FFC000"/>
                    </a:solidFill>
                  </a:tcPr>
                </a:tc>
                <a:tc>
                  <a:txBody>
                    <a:bodyPr/>
                    <a:lstStyle/>
                    <a:p>
                      <a:pPr algn="ctr" fontAlgn="ctr"/>
                      <a:r>
                        <a:rPr lang="en-US" altLang="zh-CN" sz="2000" u="none" strike="noStrike">
                          <a:effectLst/>
                        </a:rPr>
                        <a:t>15</a:t>
                      </a:r>
                      <a:endParaRPr lang="en-US" altLang="zh-CN" sz="2000" b="0" i="0" u="none" strike="noStrike">
                        <a:effectLst/>
                        <a:latin typeface="Arial" panose="020B0604020202020204" pitchFamily="34" charset="0"/>
                      </a:endParaRPr>
                    </a:p>
                  </a:txBody>
                  <a:tcPr marL="9524" marR="9524" marT="9527" marB="0" anchor="ctr">
                    <a:solidFill>
                      <a:srgbClr val="FFC000"/>
                    </a:solidFill>
                  </a:tcPr>
                </a:tc>
                <a:tc>
                  <a:txBody>
                    <a:bodyPr/>
                    <a:lstStyle/>
                    <a:p>
                      <a:pPr algn="ctr" fontAlgn="ctr"/>
                      <a:r>
                        <a:rPr lang="en-US" altLang="zh-CN" sz="2000" u="none" strike="noStrike">
                          <a:effectLst/>
                        </a:rPr>
                        <a:t>1000</a:t>
                      </a:r>
                      <a:endParaRPr lang="en-US" altLang="zh-CN" sz="2000" b="0" i="0" u="none" strike="noStrike">
                        <a:effectLst/>
                        <a:latin typeface="Arial" panose="020B0604020202020204" pitchFamily="34" charset="0"/>
                      </a:endParaRPr>
                    </a:p>
                  </a:txBody>
                  <a:tcPr marL="9524" marR="9524" marT="9527" marB="0" anchor="ctr">
                    <a:solidFill>
                      <a:srgbClr val="FFC000"/>
                    </a:solidFill>
                  </a:tcPr>
                </a:tc>
                <a:tc>
                  <a:txBody>
                    <a:bodyPr/>
                    <a:lstStyle/>
                    <a:p>
                      <a:pPr algn="ctr" fontAlgn="ctr"/>
                      <a:endParaRPr lang="en-US" altLang="zh-CN" sz="2000" b="0" i="0" u="none" strike="noStrike" dirty="0">
                        <a:effectLst/>
                        <a:latin typeface="Arial" panose="020B0604020202020204" pitchFamily="34" charset="0"/>
                      </a:endParaRPr>
                    </a:p>
                  </a:txBody>
                  <a:tcPr marL="9524" marR="9524" marT="9527" marB="0" anchor="ctr">
                    <a:solidFill>
                      <a:srgbClr val="FFC000"/>
                    </a:solidFill>
                  </a:tcPr>
                </a:tc>
                <a:extLst>
                  <a:ext uri="{0D108BD9-81ED-4DB2-BD59-A6C34878D82A}"/>
                </a:extLst>
              </a:tr>
              <a:tr h="311978">
                <a:tc>
                  <a:txBody>
                    <a:bodyPr/>
                    <a:lstStyle/>
                    <a:p>
                      <a:pPr algn="ctr" fontAlgn="ctr"/>
                      <a:r>
                        <a:rPr lang="en-US" sz="2000" u="none" strike="noStrike">
                          <a:effectLst/>
                        </a:rPr>
                        <a:t>IV</a:t>
                      </a:r>
                      <a:endParaRPr lang="en-US" sz="2000" b="1" i="0" u="none" strike="noStrike">
                        <a:effectLst/>
                        <a:latin typeface="Arial" panose="020B0604020202020204" pitchFamily="34" charset="0"/>
                      </a:endParaRPr>
                    </a:p>
                  </a:txBody>
                  <a:tcPr marL="9524" marR="9524" marT="9527" marB="0" anchor="ctr">
                    <a:solidFill>
                      <a:srgbClr val="FFC000"/>
                    </a:solidFill>
                  </a:tcPr>
                </a:tc>
                <a:tc>
                  <a:txBody>
                    <a:bodyPr/>
                    <a:lstStyle/>
                    <a:p>
                      <a:pPr algn="l" fontAlgn="ctr"/>
                      <a:r>
                        <a:rPr lang="zh-CN" altLang="en-US" sz="2000" u="none" strike="noStrike">
                          <a:effectLst/>
                        </a:rPr>
                        <a:t>地质旅游</a:t>
                      </a:r>
                      <a:endParaRPr lang="zh-CN" altLang="en-US" sz="2000" b="0" i="0" u="none" strike="noStrike">
                        <a:effectLst/>
                        <a:latin typeface="宋体" panose="02010600030101010101" pitchFamily="2" charset="-122"/>
                        <a:ea typeface="宋体" panose="02010600030101010101" pitchFamily="2" charset="-122"/>
                      </a:endParaRPr>
                    </a:p>
                  </a:txBody>
                  <a:tcPr marL="9524" marR="9524" marT="9527" marB="0" anchor="ctr">
                    <a:solidFill>
                      <a:srgbClr val="FFC000"/>
                    </a:solidFill>
                  </a:tcPr>
                </a:tc>
                <a:tc>
                  <a:txBody>
                    <a:bodyPr/>
                    <a:lstStyle/>
                    <a:p>
                      <a:pPr algn="ctr" fontAlgn="ctr"/>
                      <a:r>
                        <a:rPr lang="en-US" altLang="zh-CN" sz="2000" u="none" strike="noStrike">
                          <a:effectLst/>
                        </a:rPr>
                        <a:t>15</a:t>
                      </a:r>
                      <a:endParaRPr lang="en-US" altLang="zh-CN" sz="2000" b="0" i="0" u="none" strike="noStrike">
                        <a:effectLst/>
                        <a:latin typeface="Arial" panose="020B0604020202020204" pitchFamily="34" charset="0"/>
                      </a:endParaRPr>
                    </a:p>
                  </a:txBody>
                  <a:tcPr marL="9524" marR="9524" marT="9527" marB="0" anchor="ctr">
                    <a:solidFill>
                      <a:srgbClr val="FFC000"/>
                    </a:solidFill>
                  </a:tcPr>
                </a:tc>
                <a:tc>
                  <a:txBody>
                    <a:bodyPr/>
                    <a:lstStyle/>
                    <a:p>
                      <a:pPr algn="ctr" fontAlgn="ctr"/>
                      <a:r>
                        <a:rPr lang="en-US" altLang="zh-CN" sz="2000" u="none" strike="noStrike">
                          <a:effectLst/>
                        </a:rPr>
                        <a:t>1000</a:t>
                      </a:r>
                      <a:endParaRPr lang="en-US" altLang="zh-CN" sz="2000" b="0" i="0" u="none" strike="noStrike">
                        <a:effectLst/>
                        <a:latin typeface="Arial" panose="020B0604020202020204" pitchFamily="34" charset="0"/>
                      </a:endParaRPr>
                    </a:p>
                  </a:txBody>
                  <a:tcPr marL="9524" marR="9524" marT="9527" marB="0" anchor="ctr">
                    <a:solidFill>
                      <a:srgbClr val="FFC000"/>
                    </a:solidFill>
                  </a:tcPr>
                </a:tc>
                <a:tc>
                  <a:txBody>
                    <a:bodyPr/>
                    <a:lstStyle/>
                    <a:p>
                      <a:pPr algn="ctr" fontAlgn="ctr"/>
                      <a:endParaRPr lang="en-US" altLang="zh-CN" sz="2000" b="0" i="0" u="none" strike="noStrike" dirty="0">
                        <a:effectLst/>
                        <a:latin typeface="Arial" panose="020B0604020202020204" pitchFamily="34" charset="0"/>
                      </a:endParaRPr>
                    </a:p>
                  </a:txBody>
                  <a:tcPr marL="9524" marR="9524" marT="9527" marB="0" anchor="ctr">
                    <a:solidFill>
                      <a:srgbClr val="FFC000"/>
                    </a:solidFill>
                  </a:tcPr>
                </a:tc>
                <a:extLst>
                  <a:ext uri="{0D108BD9-81ED-4DB2-BD59-A6C34878D82A}"/>
                </a:extLst>
              </a:tr>
              <a:tr h="616036">
                <a:tc>
                  <a:txBody>
                    <a:bodyPr/>
                    <a:lstStyle/>
                    <a:p>
                      <a:pPr algn="ctr" fontAlgn="ctr"/>
                      <a:r>
                        <a:rPr lang="en-US" sz="2000" u="none" strike="noStrike">
                          <a:effectLst/>
                        </a:rPr>
                        <a:t>V</a:t>
                      </a:r>
                      <a:endParaRPr lang="en-US" sz="2000" b="1" i="0" u="none" strike="noStrike">
                        <a:effectLst/>
                        <a:latin typeface="Arial" panose="020B0604020202020204" pitchFamily="34" charset="0"/>
                      </a:endParaRPr>
                    </a:p>
                  </a:txBody>
                  <a:tcPr marL="9524" marR="9524" marT="9527" marB="0" anchor="ctr">
                    <a:solidFill>
                      <a:srgbClr val="FFC000"/>
                    </a:solidFill>
                  </a:tcPr>
                </a:tc>
                <a:tc>
                  <a:txBody>
                    <a:bodyPr/>
                    <a:lstStyle/>
                    <a:p>
                      <a:pPr algn="l" fontAlgn="ctr"/>
                      <a:r>
                        <a:rPr lang="zh-CN" altLang="en-US" sz="2000" u="none" strike="noStrike" dirty="0">
                          <a:effectLst/>
                        </a:rPr>
                        <a:t>可持续区域经济发展</a:t>
                      </a:r>
                      <a:endParaRPr lang="zh-CN" altLang="en-US" sz="2000" b="0" i="0" u="none" strike="noStrike" dirty="0">
                        <a:effectLst/>
                        <a:latin typeface="宋体" panose="02010600030101010101" pitchFamily="2" charset="-122"/>
                        <a:ea typeface="宋体" panose="02010600030101010101" pitchFamily="2" charset="-122"/>
                      </a:endParaRPr>
                    </a:p>
                  </a:txBody>
                  <a:tcPr marL="9524" marR="9524" marT="9527" marB="0" anchor="ctr">
                    <a:solidFill>
                      <a:srgbClr val="FFC000"/>
                    </a:solidFill>
                  </a:tcPr>
                </a:tc>
                <a:tc>
                  <a:txBody>
                    <a:bodyPr/>
                    <a:lstStyle/>
                    <a:p>
                      <a:pPr algn="ctr" fontAlgn="ctr"/>
                      <a:r>
                        <a:rPr lang="en-US" altLang="zh-CN" sz="2000" u="none" strike="noStrike">
                          <a:effectLst/>
                        </a:rPr>
                        <a:t>10</a:t>
                      </a:r>
                      <a:endParaRPr lang="en-US" altLang="zh-CN" sz="2000" b="0" i="0" u="none" strike="noStrike">
                        <a:effectLst/>
                        <a:latin typeface="Arial" panose="020B0604020202020204" pitchFamily="34" charset="0"/>
                      </a:endParaRPr>
                    </a:p>
                  </a:txBody>
                  <a:tcPr marL="9524" marR="9524" marT="9527" marB="0" anchor="ctr">
                    <a:solidFill>
                      <a:srgbClr val="FFC000"/>
                    </a:solidFill>
                  </a:tcPr>
                </a:tc>
                <a:tc>
                  <a:txBody>
                    <a:bodyPr/>
                    <a:lstStyle/>
                    <a:p>
                      <a:pPr algn="ctr" fontAlgn="ctr"/>
                      <a:r>
                        <a:rPr lang="en-US" altLang="zh-CN" sz="2000" u="none" strike="noStrike">
                          <a:effectLst/>
                        </a:rPr>
                        <a:t>1000</a:t>
                      </a:r>
                      <a:endParaRPr lang="en-US" altLang="zh-CN" sz="2000" b="0" i="0" u="none" strike="noStrike">
                        <a:effectLst/>
                        <a:latin typeface="Arial" panose="020B0604020202020204" pitchFamily="34" charset="0"/>
                      </a:endParaRPr>
                    </a:p>
                  </a:txBody>
                  <a:tcPr marL="9524" marR="9524" marT="9527" marB="0" anchor="ctr">
                    <a:solidFill>
                      <a:srgbClr val="FFC000"/>
                    </a:solidFill>
                  </a:tcPr>
                </a:tc>
                <a:tc>
                  <a:txBody>
                    <a:bodyPr/>
                    <a:lstStyle/>
                    <a:p>
                      <a:pPr algn="ctr" fontAlgn="ctr"/>
                      <a:endParaRPr lang="en-US" altLang="zh-CN" sz="2000" b="0" i="0" u="none" strike="noStrike" dirty="0">
                        <a:effectLst/>
                        <a:latin typeface="Arial" panose="020B0604020202020204" pitchFamily="34" charset="0"/>
                      </a:endParaRPr>
                    </a:p>
                  </a:txBody>
                  <a:tcPr marL="9524" marR="9524" marT="9527" marB="0" anchor="ctr">
                    <a:solidFill>
                      <a:srgbClr val="FFC000"/>
                    </a:solidFill>
                  </a:tcPr>
                </a:tc>
                <a:extLst>
                  <a:ext uri="{0D108BD9-81ED-4DB2-BD59-A6C34878D82A}"/>
                </a:extLst>
              </a:tr>
              <a:tr h="311978">
                <a:tc>
                  <a:txBody>
                    <a:bodyPr/>
                    <a:lstStyle/>
                    <a:p>
                      <a:pPr algn="ctr" fontAlgn="ctr"/>
                      <a:r>
                        <a:rPr lang="zh-CN" altLang="en-US" sz="2000" u="none" strike="noStrike">
                          <a:effectLst/>
                        </a:rPr>
                        <a:t>　</a:t>
                      </a:r>
                      <a:endParaRPr lang="zh-CN" altLang="en-US" sz="2000" b="1" i="0" u="none" strike="noStrike">
                        <a:effectLst/>
                        <a:latin typeface="Arial" panose="020B0604020202020204" pitchFamily="34" charset="0"/>
                      </a:endParaRPr>
                    </a:p>
                  </a:txBody>
                  <a:tcPr marL="9524" marR="9524" marT="9527" marB="0" anchor="ctr">
                    <a:solidFill>
                      <a:srgbClr val="FFC000"/>
                    </a:solidFill>
                  </a:tcPr>
                </a:tc>
                <a:tc>
                  <a:txBody>
                    <a:bodyPr/>
                    <a:lstStyle/>
                    <a:p>
                      <a:pPr algn="l" fontAlgn="ctr"/>
                      <a:r>
                        <a:rPr lang="zh-CN" altLang="en-US" sz="2000" u="none" strike="noStrike">
                          <a:effectLst/>
                        </a:rPr>
                        <a:t>　</a:t>
                      </a:r>
                      <a:endParaRPr lang="zh-CN" altLang="en-US" sz="2000" b="0" i="0" u="none" strike="noStrike">
                        <a:effectLst/>
                        <a:latin typeface="Arial" panose="020B0604020202020204" pitchFamily="34" charset="0"/>
                      </a:endParaRPr>
                    </a:p>
                  </a:txBody>
                  <a:tcPr marL="9524" marR="9524" marT="9527" marB="0" anchor="ctr">
                    <a:solidFill>
                      <a:srgbClr val="FFC000"/>
                    </a:solidFill>
                  </a:tcPr>
                </a:tc>
                <a:tc>
                  <a:txBody>
                    <a:bodyPr/>
                    <a:lstStyle/>
                    <a:p>
                      <a:pPr algn="ctr" fontAlgn="ctr"/>
                      <a:r>
                        <a:rPr lang="zh-CN" altLang="en-US" sz="2000" u="none" strike="noStrike">
                          <a:effectLst/>
                        </a:rPr>
                        <a:t>　</a:t>
                      </a:r>
                      <a:endParaRPr lang="zh-CN" altLang="en-US" sz="2000" b="0" i="0" u="none" strike="noStrike">
                        <a:effectLst/>
                        <a:latin typeface="Arial" panose="020B0604020202020204" pitchFamily="34" charset="0"/>
                      </a:endParaRPr>
                    </a:p>
                  </a:txBody>
                  <a:tcPr marL="9524" marR="9524" marT="9527" marB="0" anchor="ctr">
                    <a:solidFill>
                      <a:srgbClr val="FFC000"/>
                    </a:solidFill>
                  </a:tcPr>
                </a:tc>
                <a:tc>
                  <a:txBody>
                    <a:bodyPr/>
                    <a:lstStyle/>
                    <a:p>
                      <a:pPr algn="ctr" fontAlgn="ctr"/>
                      <a:r>
                        <a:rPr lang="zh-CN" altLang="en-US" sz="2000" u="none" strike="noStrike">
                          <a:effectLst/>
                        </a:rPr>
                        <a:t>　</a:t>
                      </a:r>
                      <a:endParaRPr lang="zh-CN" altLang="en-US" sz="2000" b="0" i="0" u="none" strike="noStrike">
                        <a:effectLst/>
                        <a:latin typeface="Arial" panose="020B0604020202020204" pitchFamily="34" charset="0"/>
                      </a:endParaRPr>
                    </a:p>
                  </a:txBody>
                  <a:tcPr marL="9524" marR="9524" marT="9527" marB="0" anchor="ctr">
                    <a:solidFill>
                      <a:srgbClr val="FFC000"/>
                    </a:solidFill>
                  </a:tcPr>
                </a:tc>
                <a:tc>
                  <a:txBody>
                    <a:bodyPr/>
                    <a:lstStyle/>
                    <a:p>
                      <a:pPr algn="ctr" fontAlgn="ctr"/>
                      <a:endParaRPr lang="zh-CN" altLang="en-US" sz="2000" b="0" i="0" u="none" strike="noStrike" dirty="0">
                        <a:effectLst/>
                        <a:latin typeface="Arial" panose="020B0604020202020204" pitchFamily="34" charset="0"/>
                      </a:endParaRPr>
                    </a:p>
                  </a:txBody>
                  <a:tcPr marL="9524" marR="9524" marT="9527" marB="0" anchor="ctr">
                    <a:solidFill>
                      <a:srgbClr val="FFC000"/>
                    </a:solidFill>
                  </a:tcPr>
                </a:tc>
                <a:extLst>
                  <a:ext uri="{0D108BD9-81ED-4DB2-BD59-A6C34878D82A}"/>
                </a:extLst>
              </a:tr>
              <a:tr h="329597">
                <a:tc>
                  <a:txBody>
                    <a:bodyPr/>
                    <a:lstStyle/>
                    <a:p>
                      <a:pPr algn="l" fontAlgn="ctr"/>
                      <a:endParaRPr lang="zh-CN" altLang="en-US" sz="2000" b="0" i="0" u="none" strike="noStrike">
                        <a:effectLst/>
                        <a:latin typeface="Arial" panose="020B0604020202020204" pitchFamily="34" charset="0"/>
                      </a:endParaRPr>
                    </a:p>
                  </a:txBody>
                  <a:tcPr marL="9524" marR="9524" marT="9527" marB="0" anchor="ctr">
                    <a:solidFill>
                      <a:srgbClr val="FFC000"/>
                    </a:solidFill>
                  </a:tcPr>
                </a:tc>
                <a:tc>
                  <a:txBody>
                    <a:bodyPr/>
                    <a:lstStyle/>
                    <a:p>
                      <a:pPr algn="ctr" fontAlgn="ctr"/>
                      <a:r>
                        <a:rPr lang="zh-CN" altLang="en-US" sz="2000" u="none" strike="noStrike">
                          <a:effectLst/>
                        </a:rPr>
                        <a:t>总分</a:t>
                      </a:r>
                      <a:endParaRPr lang="zh-CN" altLang="en-US" sz="2000" b="1" i="0" u="none" strike="noStrike">
                        <a:effectLst/>
                        <a:latin typeface="宋体" panose="02010600030101010101" pitchFamily="2" charset="-122"/>
                        <a:ea typeface="宋体" panose="02010600030101010101" pitchFamily="2" charset="-122"/>
                      </a:endParaRPr>
                    </a:p>
                  </a:txBody>
                  <a:tcPr marL="9524" marR="9524" marT="9527" marB="0" anchor="ctr">
                    <a:solidFill>
                      <a:srgbClr val="FFC000"/>
                    </a:solidFill>
                  </a:tcPr>
                </a:tc>
                <a:tc>
                  <a:txBody>
                    <a:bodyPr/>
                    <a:lstStyle/>
                    <a:p>
                      <a:pPr algn="ctr" fontAlgn="ctr"/>
                      <a:r>
                        <a:rPr lang="en-US" altLang="zh-CN" sz="2000" u="none" strike="noStrike">
                          <a:effectLst/>
                        </a:rPr>
                        <a:t>100</a:t>
                      </a:r>
                      <a:endParaRPr lang="en-US" altLang="zh-CN" sz="2000" b="0" i="0" u="none" strike="noStrike">
                        <a:effectLst/>
                        <a:latin typeface="Arial" panose="020B0604020202020204" pitchFamily="34" charset="0"/>
                      </a:endParaRPr>
                    </a:p>
                  </a:txBody>
                  <a:tcPr marL="9524" marR="9524" marT="9527" marB="0" anchor="ctr">
                    <a:solidFill>
                      <a:srgbClr val="FFC000"/>
                    </a:solidFill>
                  </a:tcPr>
                </a:tc>
                <a:tc>
                  <a:txBody>
                    <a:bodyPr/>
                    <a:lstStyle/>
                    <a:p>
                      <a:pPr algn="ctr" fontAlgn="ctr"/>
                      <a:r>
                        <a:rPr lang="en-US" altLang="zh-CN" sz="2000" u="none" strike="noStrike">
                          <a:effectLst/>
                        </a:rPr>
                        <a:t>7000</a:t>
                      </a:r>
                      <a:endParaRPr lang="en-US" altLang="zh-CN" sz="2000" b="0" i="0" u="none" strike="noStrike">
                        <a:effectLst/>
                        <a:latin typeface="Arial" panose="020B0604020202020204" pitchFamily="34" charset="0"/>
                      </a:endParaRPr>
                    </a:p>
                  </a:txBody>
                  <a:tcPr marL="9524" marR="9524" marT="9527" marB="0" anchor="ctr">
                    <a:solidFill>
                      <a:srgbClr val="FFC000"/>
                    </a:solidFill>
                  </a:tcPr>
                </a:tc>
                <a:tc>
                  <a:txBody>
                    <a:bodyPr/>
                    <a:lstStyle/>
                    <a:p>
                      <a:pPr algn="ctr" fontAlgn="ctr"/>
                      <a:endParaRPr lang="en-US" altLang="zh-CN" sz="2000" b="0" i="0" u="none" strike="noStrike" dirty="0">
                        <a:effectLst/>
                        <a:latin typeface="Arial" panose="020B0604020202020204" pitchFamily="34" charset="0"/>
                      </a:endParaRPr>
                    </a:p>
                  </a:txBody>
                  <a:tcPr marL="9524" marR="9524" marT="9527" marB="0" anchor="ctr">
                    <a:solidFill>
                      <a:srgbClr val="FFC000"/>
                    </a:solidFill>
                  </a:tcPr>
                </a:tc>
                <a:extLst>
                  <a:ext uri="{0D108BD9-81ED-4DB2-BD59-A6C34878D82A}"/>
                </a:extLst>
              </a:tr>
            </a:tbl>
          </a:graphicData>
        </a:graphic>
      </p:graphicFrame>
      <p:sp>
        <p:nvSpPr>
          <p:cNvPr id="58445" name="文本框 1"/>
          <p:cNvSpPr txBox="1">
            <a:spLocks noChangeArrowheads="1"/>
          </p:cNvSpPr>
          <p:nvPr/>
        </p:nvSpPr>
        <p:spPr bwMode="auto">
          <a:xfrm>
            <a:off x="5795963" y="4508500"/>
            <a:ext cx="1008062" cy="339725"/>
          </a:xfrm>
          <a:prstGeom prst="rect">
            <a:avLst/>
          </a:prstGeom>
          <a:solidFill>
            <a:srgbClr val="F0F2F4"/>
          </a:solidFill>
          <a:ln w="9525">
            <a:noFill/>
            <a:miter lim="800000"/>
            <a:headEnd/>
            <a:tailEnd/>
          </a:ln>
        </p:spPr>
        <p:txBody>
          <a:bodyPr>
            <a:spAutoFit/>
          </a:bodyPr>
          <a:lstStyle/>
          <a:p>
            <a:pPr algn="ctr" eaLnBrk="0" hangingPunct="0"/>
            <a:r>
              <a:rPr lang="en-US" altLang="zh-CN" sz="1600"/>
              <a:t>970</a:t>
            </a:r>
            <a:endParaRPr lang="zh-CN" altLang="en-US" sz="1600"/>
          </a:p>
        </p:txBody>
      </p:sp>
      <p:sp>
        <p:nvSpPr>
          <p:cNvPr id="3" name="文本框 2">
            <a:extLst>
              <a:ext uri="{FF2B5EF4-FFF2-40B4-BE49-F238E27FC236}"/>
            </a:extLst>
          </p:cNvPr>
          <p:cNvSpPr txBox="1"/>
          <p:nvPr/>
        </p:nvSpPr>
        <p:spPr>
          <a:xfrm>
            <a:off x="5854700" y="5761038"/>
            <a:ext cx="1081088" cy="338137"/>
          </a:xfrm>
          <a:prstGeom prst="rect">
            <a:avLst/>
          </a:prstGeom>
          <a:solidFill>
            <a:schemeClr val="accent1">
              <a:tint val="20000"/>
            </a:schemeClr>
          </a:solidFill>
        </p:spPr>
        <p:txBody>
          <a:bodyPr>
            <a:spAutoFit/>
          </a:bodyPr>
          <a:lstStyle/>
          <a:p>
            <a:pPr eaLnBrk="0" hangingPunct="0">
              <a:defRPr/>
            </a:pPr>
            <a:r>
              <a:rPr lang="en-US" altLang="zh-CN" sz="1600" dirty="0">
                <a:ea typeface="宋体" panose="02010600030101010101" pitchFamily="2" charset="-122"/>
              </a:rPr>
              <a:t>6970</a:t>
            </a:r>
            <a:endParaRPr lang="zh-CN" altLang="en-US" sz="1600" dirty="0">
              <a:ea typeface="宋体" panose="02010600030101010101" pitchFamily="2" charset="-122"/>
            </a:endParaRPr>
          </a:p>
        </p:txBody>
      </p:sp>
      <p:sp>
        <p:nvSpPr>
          <p:cNvPr id="5" name="标题 1">
            <a:extLst>
              <a:ext uri="{FF2B5EF4-FFF2-40B4-BE49-F238E27FC236}"/>
            </a:extLst>
          </p:cNvPr>
          <p:cNvSpPr txBox="1">
            <a:spLocks/>
          </p:cNvSpPr>
          <p:nvPr/>
        </p:nvSpPr>
        <p:spPr>
          <a:xfrm>
            <a:off x="242888" y="836613"/>
            <a:ext cx="8577262" cy="1216025"/>
          </a:xfrm>
          <a:prstGeom prst="rect">
            <a:avLst/>
          </a:prstGeom>
        </p:spPr>
        <p:txBody>
          <a:bodyPr/>
          <a:lstStyle>
            <a:lvl1pPr algn="l" rtl="0" eaLnBrk="0" fontAlgn="base" hangingPunct="0">
              <a:spcBef>
                <a:spcPct val="0"/>
              </a:spcBef>
              <a:spcAft>
                <a:spcPct val="0"/>
              </a:spcAft>
              <a:defRPr sz="4000">
                <a:solidFill>
                  <a:schemeClr val="bg1"/>
                </a:solidFill>
                <a:effectLst>
                  <a:outerShdw blurRad="38100" dist="38100" dir="2700000" algn="tl">
                    <a:srgbClr val="000000">
                      <a:alpha val="43137"/>
                    </a:srgbClr>
                  </a:outerShdw>
                </a:effectLst>
                <a:latin typeface="黑体" pitchFamily="49" charset="-122"/>
                <a:ea typeface="黑体" pitchFamily="49" charset="-122"/>
                <a:cs typeface="+mj-cs"/>
              </a:defRPr>
            </a:lvl1pPr>
            <a:lvl2pPr algn="l" rtl="0" eaLnBrk="0" fontAlgn="base" hangingPunct="0">
              <a:spcBef>
                <a:spcPct val="0"/>
              </a:spcBef>
              <a:spcAft>
                <a:spcPct val="0"/>
              </a:spcAft>
              <a:defRPr sz="4000">
                <a:solidFill>
                  <a:schemeClr val="bg1"/>
                </a:solidFill>
                <a:latin typeface="黑体" panose="02010609060101010101" pitchFamily="49" charset="-122"/>
                <a:ea typeface="黑体" panose="02010609060101010101" pitchFamily="49" charset="-122"/>
              </a:defRPr>
            </a:lvl2pPr>
            <a:lvl3pPr algn="l" rtl="0" eaLnBrk="0" fontAlgn="base" hangingPunct="0">
              <a:spcBef>
                <a:spcPct val="0"/>
              </a:spcBef>
              <a:spcAft>
                <a:spcPct val="0"/>
              </a:spcAft>
              <a:defRPr sz="4000">
                <a:solidFill>
                  <a:schemeClr val="bg1"/>
                </a:solidFill>
                <a:latin typeface="黑体" panose="02010609060101010101" pitchFamily="49" charset="-122"/>
                <a:ea typeface="黑体" panose="02010609060101010101" pitchFamily="49" charset="-122"/>
              </a:defRPr>
            </a:lvl3pPr>
            <a:lvl4pPr algn="l" rtl="0" eaLnBrk="0" fontAlgn="base" hangingPunct="0">
              <a:spcBef>
                <a:spcPct val="0"/>
              </a:spcBef>
              <a:spcAft>
                <a:spcPct val="0"/>
              </a:spcAft>
              <a:defRPr sz="4000">
                <a:solidFill>
                  <a:schemeClr val="bg1"/>
                </a:solidFill>
                <a:latin typeface="黑体" panose="02010609060101010101" pitchFamily="49" charset="-122"/>
                <a:ea typeface="黑体" panose="02010609060101010101" pitchFamily="49" charset="-122"/>
              </a:defRPr>
            </a:lvl4pPr>
            <a:lvl5pPr algn="l" rtl="0" eaLnBrk="0" fontAlgn="base" hangingPunct="0">
              <a:spcBef>
                <a:spcPct val="0"/>
              </a:spcBef>
              <a:spcAft>
                <a:spcPct val="0"/>
              </a:spcAft>
              <a:defRPr sz="4000">
                <a:solidFill>
                  <a:schemeClr val="bg1"/>
                </a:solidFill>
                <a:latin typeface="黑体" panose="02010609060101010101" pitchFamily="49" charset="-122"/>
                <a:ea typeface="黑体" panose="02010609060101010101" pitchFamily="49" charset="-122"/>
              </a:defRPr>
            </a:lvl5pPr>
            <a:lvl6pPr marL="457200" algn="l" rtl="0" fontAlgn="base">
              <a:spcBef>
                <a:spcPct val="0"/>
              </a:spcBef>
              <a:spcAft>
                <a:spcPct val="0"/>
              </a:spcAft>
              <a:defRPr sz="3800">
                <a:solidFill>
                  <a:schemeClr val="tx2"/>
                </a:solidFill>
                <a:latin typeface="Verdana" pitchFamily="34" charset="0"/>
                <a:ea typeface="宋体" pitchFamily="2" charset="-122"/>
              </a:defRPr>
            </a:lvl6pPr>
            <a:lvl7pPr marL="914400" algn="l" rtl="0" fontAlgn="base">
              <a:spcBef>
                <a:spcPct val="0"/>
              </a:spcBef>
              <a:spcAft>
                <a:spcPct val="0"/>
              </a:spcAft>
              <a:defRPr sz="3800">
                <a:solidFill>
                  <a:schemeClr val="tx2"/>
                </a:solidFill>
                <a:latin typeface="Verdana" pitchFamily="34" charset="0"/>
                <a:ea typeface="宋体" pitchFamily="2" charset="-122"/>
              </a:defRPr>
            </a:lvl7pPr>
            <a:lvl8pPr marL="1371600" algn="l" rtl="0" fontAlgn="base">
              <a:spcBef>
                <a:spcPct val="0"/>
              </a:spcBef>
              <a:spcAft>
                <a:spcPct val="0"/>
              </a:spcAft>
              <a:defRPr sz="3800">
                <a:solidFill>
                  <a:schemeClr val="tx2"/>
                </a:solidFill>
                <a:latin typeface="Verdana" pitchFamily="34" charset="0"/>
                <a:ea typeface="宋体" pitchFamily="2" charset="-122"/>
              </a:defRPr>
            </a:lvl8pPr>
            <a:lvl9pPr marL="1828800" algn="l" rtl="0" fontAlgn="base">
              <a:spcBef>
                <a:spcPct val="0"/>
              </a:spcBef>
              <a:spcAft>
                <a:spcPct val="0"/>
              </a:spcAft>
              <a:defRPr sz="3800">
                <a:solidFill>
                  <a:schemeClr val="tx2"/>
                </a:solidFill>
                <a:latin typeface="Verdana" pitchFamily="34" charset="0"/>
                <a:ea typeface="宋体" pitchFamily="2" charset="-122"/>
              </a:defRPr>
            </a:lvl9pPr>
          </a:lstStyle>
          <a:p>
            <a:pPr marL="342900" indent="-342900">
              <a:defRPr/>
            </a:pPr>
            <a:r>
              <a:rPr lang="zh-CN" altLang="en-US" sz="3600" b="0" kern="0" dirty="0">
                <a:latin typeface="Tahoma" pitchFamily="34" charset="0"/>
                <a:ea typeface="宋体" pitchFamily="2" charset="-122"/>
              </a:rPr>
              <a:t>评估表</a:t>
            </a:r>
            <a:r>
              <a:rPr lang="en-US" altLang="zh-CN" sz="3600" b="0" kern="0" dirty="0">
                <a:latin typeface="Tahoma" pitchFamily="34" charset="0"/>
                <a:ea typeface="宋体" pitchFamily="2" charset="-122"/>
              </a:rPr>
              <a:t>A </a:t>
            </a:r>
            <a:r>
              <a:rPr lang="zh-CN" altLang="en-US" sz="2800" b="0" kern="0" dirty="0">
                <a:latin typeface="Tahoma" pitchFamily="34" charset="0"/>
                <a:ea typeface="宋体" pitchFamily="2" charset="-122"/>
              </a:rPr>
              <a:t>：是否达到世界地质公园要求</a:t>
            </a:r>
            <a:r>
              <a:rPr lang="zh-CN" altLang="en-US" sz="2800" b="0" kern="0" dirty="0"/>
              <a:t>，</a:t>
            </a:r>
            <a:r>
              <a:rPr lang="en-US" altLang="zh-CN" sz="2800" b="0" kern="0" dirty="0"/>
              <a:t>6970</a:t>
            </a:r>
            <a:r>
              <a:rPr lang="zh-CN" altLang="en-US" sz="2800" b="0" kern="0" dirty="0"/>
              <a:t>分</a:t>
            </a:r>
            <a:endParaRPr lang="zh-CN" altLang="en-US" sz="2800" b="0" kern="0" dirty="0">
              <a:latin typeface="Tahoma" pitchFamily="34" charset="0"/>
              <a:ea typeface="宋体" pitchFamily="2"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pPr>
              <a:defRPr/>
            </a:pPr>
            <a:r>
              <a:rPr lang="zh-CN" altLang="en-US" dirty="0">
                <a:solidFill>
                  <a:srgbClr val="FF0000"/>
                </a:solidFill>
              </a:rPr>
              <a:t>四个核心内容</a:t>
            </a:r>
          </a:p>
        </p:txBody>
      </p:sp>
      <p:sp>
        <p:nvSpPr>
          <p:cNvPr id="3" name="内容占位符 2">
            <a:extLst>
              <a:ext uri="{FF2B5EF4-FFF2-40B4-BE49-F238E27FC236}"/>
            </a:extLst>
          </p:cNvPr>
          <p:cNvSpPr>
            <a:spLocks noGrp="1"/>
          </p:cNvSpPr>
          <p:nvPr>
            <p:ph idx="1"/>
          </p:nvPr>
        </p:nvSpPr>
        <p:spPr/>
        <p:txBody>
          <a:bodyPr/>
          <a:lstStyle/>
          <a:p>
            <a:pPr>
              <a:defRPr/>
            </a:pPr>
            <a:r>
              <a:rPr lang="zh-CN" altLang="en-US" dirty="0">
                <a:cs typeface="+mn-cs"/>
              </a:rPr>
              <a:t>世界性地质遗迹</a:t>
            </a:r>
            <a:endParaRPr lang="en-US" altLang="zh-CN" dirty="0">
              <a:cs typeface="+mn-cs"/>
            </a:endParaRPr>
          </a:p>
          <a:p>
            <a:pPr>
              <a:defRPr/>
            </a:pPr>
            <a:r>
              <a:rPr lang="zh-CN" altLang="en-US" dirty="0">
                <a:cs typeface="+mn-cs"/>
              </a:rPr>
              <a:t>“保护、教育和发展”相统一的管理</a:t>
            </a:r>
            <a:endParaRPr lang="en-US" altLang="zh-CN" dirty="0">
              <a:cs typeface="+mn-cs"/>
            </a:endParaRPr>
          </a:p>
          <a:p>
            <a:pPr lvl="1">
              <a:defRPr/>
            </a:pPr>
            <a:r>
              <a:rPr lang="zh-CN" altLang="en-US" dirty="0"/>
              <a:t>法律法规（</a:t>
            </a:r>
            <a:r>
              <a:rPr lang="zh-CN" altLang="en-US" sz="1800" dirty="0"/>
              <a:t>中央到地方的法规、以至地质公园的各种规定</a:t>
            </a:r>
            <a:r>
              <a:rPr lang="zh-CN" altLang="en-US" dirty="0"/>
              <a:t>）</a:t>
            </a:r>
            <a:endParaRPr lang="en-US" altLang="zh-CN" dirty="0"/>
          </a:p>
          <a:p>
            <a:pPr lvl="1">
              <a:defRPr/>
            </a:pPr>
            <a:r>
              <a:rPr lang="zh-CN" altLang="en-US" dirty="0"/>
              <a:t>机构、人才队伍和资金保障（收支）、规划</a:t>
            </a:r>
            <a:endParaRPr lang="en-US" altLang="zh-CN" dirty="0"/>
          </a:p>
          <a:p>
            <a:pPr lvl="1">
              <a:defRPr/>
            </a:pPr>
            <a:r>
              <a:rPr lang="zh-CN" altLang="en-US" dirty="0"/>
              <a:t>科普教育活动、社区和原住民的参与活动</a:t>
            </a:r>
            <a:endParaRPr lang="en-US" altLang="zh-CN" dirty="0"/>
          </a:p>
          <a:p>
            <a:pPr>
              <a:defRPr/>
            </a:pPr>
            <a:r>
              <a:rPr lang="zh-CN" altLang="en-US" dirty="0">
                <a:cs typeface="+mn-cs"/>
              </a:rPr>
              <a:t>地质旅游</a:t>
            </a:r>
            <a:endParaRPr lang="en-US" altLang="zh-CN" dirty="0">
              <a:cs typeface="+mn-cs"/>
            </a:endParaRPr>
          </a:p>
          <a:p>
            <a:pPr lvl="1">
              <a:defRPr/>
            </a:pPr>
            <a:r>
              <a:rPr lang="zh-CN" altLang="en-US" dirty="0"/>
              <a:t>基础设施：界桩、博物馆、游客中心、标识系统、科普解释牌；</a:t>
            </a:r>
            <a:endParaRPr lang="en-US" altLang="zh-CN" dirty="0"/>
          </a:p>
          <a:p>
            <a:pPr lvl="1">
              <a:defRPr/>
            </a:pPr>
            <a:r>
              <a:rPr lang="zh-CN" altLang="en-US" dirty="0"/>
              <a:t>作品和产品：科研、科普、游览线路和旅游产品</a:t>
            </a:r>
            <a:endParaRPr lang="en-US" altLang="zh-CN" dirty="0"/>
          </a:p>
          <a:p>
            <a:pPr>
              <a:defRPr/>
            </a:pPr>
            <a:r>
              <a:rPr lang="zh-CN" altLang="en-US" dirty="0">
                <a:cs typeface="+mn-cs"/>
              </a:rPr>
              <a:t>地质公园网络（群）活动</a:t>
            </a:r>
            <a:endParaRPr lang="zh-CN" altLang="en-US" dirty="0">
              <a:solidFill>
                <a:srgbClr val="FF0000"/>
              </a:solidFill>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lang="en-US" altLang="zh-CN" dirty="0"/>
              <a:t>2</a:t>
            </a:r>
            <a:r>
              <a:rPr lang="zh-CN" altLang="en-US" dirty="0"/>
              <a:t>、世界地质公园再评估</a:t>
            </a:r>
          </a:p>
        </p:txBody>
      </p:sp>
      <p:sp>
        <p:nvSpPr>
          <p:cNvPr id="3" name="内容占位符 2"/>
          <p:cNvSpPr>
            <a:spLocks noGrp="1"/>
          </p:cNvSpPr>
          <p:nvPr>
            <p:ph idx="1"/>
          </p:nvPr>
        </p:nvSpPr>
        <p:spPr/>
        <p:txBody>
          <a:bodyPr/>
          <a:lstStyle/>
          <a:p>
            <a:pPr>
              <a:defRPr/>
            </a:pPr>
            <a:r>
              <a:rPr lang="zh-CN" altLang="en-US" dirty="0">
                <a:cs typeface="+mn-cs"/>
              </a:rPr>
              <a:t>是否按照四年前</a:t>
            </a:r>
            <a:r>
              <a:rPr lang="en-US" altLang="zh-CN" dirty="0">
                <a:cs typeface="+mn-cs"/>
              </a:rPr>
              <a:t>UNESCO</a:t>
            </a:r>
            <a:r>
              <a:rPr lang="zh-CN" altLang="en-US" dirty="0">
                <a:cs typeface="+mn-cs"/>
              </a:rPr>
              <a:t>世界地质公园专家的意见进行了提高和改进</a:t>
            </a:r>
            <a:endParaRPr lang="en-US" altLang="zh-CN" dirty="0">
              <a:cs typeface="+mn-cs"/>
            </a:endParaRPr>
          </a:p>
          <a:p>
            <a:pPr lvl="1">
              <a:defRPr/>
            </a:pPr>
            <a:r>
              <a:rPr lang="zh-CN" altLang="zh-CN" dirty="0"/>
              <a:t>社区参与</a:t>
            </a:r>
          </a:p>
          <a:p>
            <a:pPr lvl="1">
              <a:defRPr/>
            </a:pPr>
            <a:r>
              <a:rPr lang="zh-CN" altLang="zh-CN" dirty="0"/>
              <a:t>科普教育</a:t>
            </a:r>
          </a:p>
          <a:p>
            <a:pPr lvl="1">
              <a:defRPr/>
            </a:pPr>
            <a:r>
              <a:rPr lang="zh-CN" altLang="zh-CN" dirty="0"/>
              <a:t>区域管理规划</a:t>
            </a:r>
            <a:r>
              <a:rPr lang="zh-CN" altLang="en-US" dirty="0"/>
              <a:t>（含管理机构）</a:t>
            </a:r>
            <a:endParaRPr lang="zh-CN" altLang="zh-CN" dirty="0"/>
          </a:p>
          <a:p>
            <a:pPr lvl="1">
              <a:defRPr/>
            </a:pPr>
            <a:r>
              <a:rPr lang="zh-CN" altLang="zh-CN" dirty="0"/>
              <a:t>经济和增值</a:t>
            </a:r>
            <a:endParaRPr lang="en-US" altLang="zh-CN" dirty="0"/>
          </a:p>
          <a:p>
            <a:pPr>
              <a:defRPr/>
            </a:pPr>
            <a:r>
              <a:rPr lang="zh-CN" altLang="en-US" dirty="0">
                <a:cs typeface="+mn-cs"/>
              </a:rPr>
              <a:t>是否履行了四年前申报文本中的承诺</a:t>
            </a:r>
            <a:endParaRPr lang="en-US" altLang="zh-CN" dirty="0">
              <a:cs typeface="+mn-cs"/>
            </a:endParaRPr>
          </a:p>
          <a:p>
            <a:pPr lvl="1">
              <a:defRPr/>
            </a:pPr>
            <a:r>
              <a:rPr lang="zh-CN" altLang="en-US" dirty="0"/>
              <a:t>管理委员会和人员组成</a:t>
            </a:r>
            <a:endParaRPr lang="en-US" altLang="zh-CN" dirty="0"/>
          </a:p>
          <a:p>
            <a:pPr lvl="1">
              <a:defRPr/>
            </a:pPr>
            <a:r>
              <a:rPr lang="zh-CN" altLang="en-US" dirty="0"/>
              <a:t>地质遗迹数据库和基础设施（多条游览考察线路）</a:t>
            </a:r>
            <a:endParaRPr lang="en-US" altLang="zh-CN" dirty="0"/>
          </a:p>
          <a:p>
            <a:pPr lvl="1">
              <a:defRPr/>
            </a:pPr>
            <a:r>
              <a:rPr lang="zh-CN" altLang="en-US" dirty="0"/>
              <a:t>旅游收入和解决的就业人口</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marL="342900" indent="-342900">
              <a:defRPr/>
            </a:pPr>
            <a:r>
              <a:rPr lang="zh-CN" altLang="en-US" dirty="0">
                <a:latin typeface="Tahoma" pitchFamily="34" charset="0"/>
                <a:ea typeface="宋体" pitchFamily="2" charset="-122"/>
              </a:rPr>
              <a:t>评估表</a:t>
            </a:r>
            <a:r>
              <a:rPr lang="en-US" altLang="zh-CN" dirty="0">
                <a:latin typeface="Tahoma" pitchFamily="34" charset="0"/>
                <a:ea typeface="宋体" pitchFamily="2" charset="-122"/>
              </a:rPr>
              <a:t>B </a:t>
            </a:r>
            <a:r>
              <a:rPr lang="zh-CN" altLang="en-US" sz="3200" dirty="0">
                <a:latin typeface="Tahoma" pitchFamily="34" charset="0"/>
                <a:ea typeface="宋体" pitchFamily="2" charset="-122"/>
              </a:rPr>
              <a:t>：过去</a:t>
            </a:r>
            <a:r>
              <a:rPr lang="en-US" altLang="zh-CN" sz="3200" dirty="0"/>
              <a:t>4</a:t>
            </a:r>
            <a:r>
              <a:rPr lang="zh-CN" altLang="en-US" sz="3200" dirty="0"/>
              <a:t>年的进展，</a:t>
            </a:r>
            <a:r>
              <a:rPr lang="en-US" altLang="zh-CN" sz="3200" dirty="0"/>
              <a:t>1000</a:t>
            </a:r>
            <a:r>
              <a:rPr lang="zh-CN" altLang="en-US" sz="3200" dirty="0"/>
              <a:t>分</a:t>
            </a:r>
            <a:endParaRPr lang="zh-CN" altLang="en-US" sz="3200" dirty="0">
              <a:latin typeface="Tahoma" pitchFamily="34" charset="0"/>
              <a:ea typeface="宋体" pitchFamily="2" charset="-122"/>
            </a:endParaRPr>
          </a:p>
        </p:txBody>
      </p:sp>
      <p:graphicFrame>
        <p:nvGraphicFramePr>
          <p:cNvPr id="5" name="表格 4"/>
          <p:cNvGraphicFramePr>
            <a:graphicFrameLocks noGrp="1"/>
          </p:cNvGraphicFramePr>
          <p:nvPr/>
        </p:nvGraphicFramePr>
        <p:xfrm>
          <a:off x="755577" y="1916832"/>
          <a:ext cx="7560840" cy="4032448"/>
        </p:xfrm>
        <a:graphic>
          <a:graphicData uri="http://schemas.openxmlformats.org/drawingml/2006/table">
            <a:tbl>
              <a:tblPr>
                <a:tableStyleId>{5C22544A-7EE6-4342-B048-85BDC9FD1C3A}</a:tableStyleId>
              </a:tblPr>
              <a:tblGrid>
                <a:gridCol w="3327756">
                  <a:extLst>
                    <a:ext uri="{9D8B030D-6E8A-4147-A177-3AD203B41FA5}"/>
                  </a:extLst>
                </a:gridCol>
                <a:gridCol w="1307421">
                  <a:extLst>
                    <a:ext uri="{9D8B030D-6E8A-4147-A177-3AD203B41FA5}"/>
                  </a:extLst>
                </a:gridCol>
                <a:gridCol w="1270419">
                  <a:extLst>
                    <a:ext uri="{9D8B030D-6E8A-4147-A177-3AD203B41FA5}"/>
                  </a:extLst>
                </a:gridCol>
                <a:gridCol w="1655244">
                  <a:extLst>
                    <a:ext uri="{9D8B030D-6E8A-4147-A177-3AD203B41FA5}"/>
                  </a:extLst>
                </a:gridCol>
              </a:tblGrid>
              <a:tr h="504056">
                <a:tc>
                  <a:txBody>
                    <a:bodyPr/>
                    <a:lstStyle/>
                    <a:p>
                      <a:pPr algn="ctr">
                        <a:spcAft>
                          <a:spcPts val="0"/>
                        </a:spcAft>
                      </a:pPr>
                      <a:r>
                        <a:rPr lang="zh-CN" sz="1600" b="1" dirty="0">
                          <a:effectLst>
                            <a:outerShdw blurRad="38100" dist="38100" dir="2700000" algn="tl">
                              <a:srgbClr val="000000">
                                <a:alpha val="43137"/>
                              </a:srgbClr>
                            </a:outerShdw>
                          </a:effectLst>
                        </a:rPr>
                        <a:t>项 目</a:t>
                      </a:r>
                      <a:endParaRPr lang="zh-CN" sz="1600" b="1" dirty="0">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endParaRPr>
                    </a:p>
                  </a:txBody>
                  <a:tcPr marL="68580" marR="68580" marT="0" marB="0" anchor="ctr">
                    <a:solidFill>
                      <a:srgbClr val="92D050"/>
                    </a:solidFill>
                  </a:tcPr>
                </a:tc>
                <a:tc>
                  <a:txBody>
                    <a:bodyPr/>
                    <a:lstStyle/>
                    <a:p>
                      <a:pPr algn="ctr">
                        <a:spcAft>
                          <a:spcPts val="0"/>
                        </a:spcAft>
                      </a:pPr>
                      <a:r>
                        <a:rPr lang="zh-CN" sz="1600" b="1">
                          <a:effectLst>
                            <a:outerShdw blurRad="38100" dist="38100" dir="2700000" algn="tl">
                              <a:srgbClr val="000000">
                                <a:alpha val="43137"/>
                              </a:srgbClr>
                            </a:outerShdw>
                          </a:effectLst>
                        </a:rPr>
                        <a:t>允许分值</a:t>
                      </a:r>
                      <a:endParaRPr lang="zh-CN" sz="1600" b="1">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endParaRPr>
                    </a:p>
                  </a:txBody>
                  <a:tcPr marL="68580" marR="68580" marT="0" marB="0" anchor="ctr">
                    <a:solidFill>
                      <a:srgbClr val="92D050"/>
                    </a:solidFill>
                  </a:tcPr>
                </a:tc>
                <a:tc>
                  <a:txBody>
                    <a:bodyPr/>
                    <a:lstStyle/>
                    <a:p>
                      <a:pPr algn="ctr">
                        <a:spcAft>
                          <a:spcPts val="0"/>
                        </a:spcAft>
                      </a:pPr>
                      <a:r>
                        <a:rPr lang="zh-CN" sz="1600" b="1">
                          <a:effectLst>
                            <a:outerShdw blurRad="38100" dist="38100" dir="2700000" algn="tl">
                              <a:srgbClr val="000000">
                                <a:alpha val="43137"/>
                              </a:srgbClr>
                            </a:outerShdw>
                          </a:effectLst>
                        </a:rPr>
                        <a:t>自评分合计</a:t>
                      </a:r>
                      <a:endParaRPr lang="zh-CN" sz="1600" b="1">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endParaRPr>
                    </a:p>
                  </a:txBody>
                  <a:tcPr marL="68580" marR="68580" marT="0" marB="0" anchor="ctr">
                    <a:solidFill>
                      <a:srgbClr val="92D050"/>
                    </a:solidFill>
                  </a:tcPr>
                </a:tc>
                <a:tc>
                  <a:txBody>
                    <a:bodyPr/>
                    <a:lstStyle/>
                    <a:p>
                      <a:pPr algn="ctr">
                        <a:spcAft>
                          <a:spcPts val="0"/>
                        </a:spcAft>
                      </a:pPr>
                      <a:r>
                        <a:rPr lang="zh-CN" sz="1600" b="1">
                          <a:effectLst>
                            <a:outerShdw blurRad="38100" dist="38100" dir="2700000" algn="tl">
                              <a:srgbClr val="000000">
                                <a:alpha val="43137"/>
                              </a:srgbClr>
                            </a:outerShdw>
                          </a:effectLst>
                        </a:rPr>
                        <a:t>专家评分合计</a:t>
                      </a:r>
                      <a:endParaRPr lang="zh-CN" sz="1600" b="1">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endParaRPr>
                    </a:p>
                  </a:txBody>
                  <a:tcPr marL="68580" marR="68580" marT="0" marB="0" anchor="ctr">
                    <a:solidFill>
                      <a:srgbClr val="92D050"/>
                    </a:solidFill>
                  </a:tcPr>
                </a:tc>
                <a:extLst>
                  <a:ext uri="{0D108BD9-81ED-4DB2-BD59-A6C34878D82A}"/>
                </a:extLst>
              </a:tr>
              <a:tr h="504056">
                <a:tc>
                  <a:txBody>
                    <a:bodyPr/>
                    <a:lstStyle/>
                    <a:p>
                      <a:pPr algn="just">
                        <a:spcAft>
                          <a:spcPts val="0"/>
                        </a:spcAft>
                      </a:pPr>
                      <a:r>
                        <a:rPr lang="en-GB" sz="1600" b="1" dirty="0">
                          <a:effectLst>
                            <a:outerShdw blurRad="38100" dist="38100" dir="2700000" algn="tl">
                              <a:srgbClr val="000000">
                                <a:alpha val="43137"/>
                              </a:srgbClr>
                            </a:outerShdw>
                          </a:effectLst>
                        </a:rPr>
                        <a:t>I.  </a:t>
                      </a:r>
                      <a:r>
                        <a:rPr lang="zh-CN" sz="1600" b="1" dirty="0">
                          <a:effectLst>
                            <a:outerShdw blurRad="38100" dist="38100" dir="2700000" algn="tl">
                              <a:srgbClr val="000000">
                                <a:alpha val="43137"/>
                              </a:srgbClr>
                            </a:outerShdw>
                          </a:effectLst>
                        </a:rPr>
                        <a:t>对地质公园网络工作的贡献</a:t>
                      </a:r>
                      <a:endParaRPr lang="zh-CN" sz="1600" b="1" dirty="0">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endParaRPr>
                    </a:p>
                  </a:txBody>
                  <a:tcPr marL="68580" marR="68580" marT="0" marB="0">
                    <a:solidFill>
                      <a:srgbClr val="92D050"/>
                    </a:solidFill>
                  </a:tcPr>
                </a:tc>
                <a:tc>
                  <a:txBody>
                    <a:bodyPr/>
                    <a:lstStyle/>
                    <a:p>
                      <a:pPr algn="ctr">
                        <a:spcAft>
                          <a:spcPts val="0"/>
                        </a:spcAft>
                      </a:pPr>
                      <a:r>
                        <a:rPr lang="en-GB" sz="1600" b="1">
                          <a:effectLst>
                            <a:outerShdw blurRad="38100" dist="38100" dir="2700000" algn="tl">
                              <a:srgbClr val="000000">
                                <a:alpha val="43137"/>
                              </a:srgbClr>
                            </a:outerShdw>
                          </a:effectLst>
                        </a:rPr>
                        <a:t>200</a:t>
                      </a:r>
                      <a:endParaRPr lang="zh-CN" sz="1600" b="1">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endParaRPr>
                    </a:p>
                  </a:txBody>
                  <a:tcPr marL="68580" marR="68580" marT="0" marB="0">
                    <a:solidFill>
                      <a:srgbClr val="92D050"/>
                    </a:solidFill>
                  </a:tcPr>
                </a:tc>
                <a:tc>
                  <a:txBody>
                    <a:bodyPr/>
                    <a:lstStyle/>
                    <a:p>
                      <a:pPr algn="ctr">
                        <a:spcAft>
                          <a:spcPts val="0"/>
                        </a:spcAft>
                      </a:pPr>
                      <a:endParaRPr lang="zh-CN" sz="1600" b="1" dirty="0">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endParaRPr>
                    </a:p>
                  </a:txBody>
                  <a:tcPr marL="68580" marR="68580" marT="0" marB="0">
                    <a:solidFill>
                      <a:srgbClr val="92D050"/>
                    </a:solidFill>
                  </a:tcPr>
                </a:tc>
                <a:tc>
                  <a:txBody>
                    <a:bodyPr/>
                    <a:lstStyle/>
                    <a:p>
                      <a:pPr algn="l">
                        <a:spcAft>
                          <a:spcPts val="0"/>
                        </a:spcAft>
                      </a:pPr>
                      <a:r>
                        <a:rPr lang="en-GB" sz="1600" b="1">
                          <a:effectLst>
                            <a:outerShdw blurRad="38100" dist="38100" dir="2700000" algn="tl">
                              <a:srgbClr val="000000">
                                <a:alpha val="43137"/>
                              </a:srgbClr>
                            </a:outerShdw>
                          </a:effectLst>
                        </a:rPr>
                        <a:t> </a:t>
                      </a:r>
                      <a:endParaRPr lang="zh-CN" sz="1600" b="1">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endParaRPr>
                    </a:p>
                  </a:txBody>
                  <a:tcPr marL="68580" marR="68580" marT="0" marB="0">
                    <a:solidFill>
                      <a:srgbClr val="92D050"/>
                    </a:solidFill>
                  </a:tcPr>
                </a:tc>
                <a:extLst>
                  <a:ext uri="{0D108BD9-81ED-4DB2-BD59-A6C34878D82A}"/>
                </a:extLst>
              </a:tr>
              <a:tr h="504056">
                <a:tc>
                  <a:txBody>
                    <a:bodyPr/>
                    <a:lstStyle/>
                    <a:p>
                      <a:pPr algn="just">
                        <a:spcAft>
                          <a:spcPts val="0"/>
                        </a:spcAft>
                      </a:pPr>
                      <a:r>
                        <a:rPr lang="en-GB" sz="1600" b="1" dirty="0">
                          <a:effectLst>
                            <a:outerShdw blurRad="38100" dist="38100" dir="2700000" algn="tl">
                              <a:srgbClr val="000000">
                                <a:alpha val="43137"/>
                              </a:srgbClr>
                            </a:outerShdw>
                          </a:effectLst>
                        </a:rPr>
                        <a:t>II. </a:t>
                      </a:r>
                      <a:r>
                        <a:rPr lang="zh-CN" sz="1600" b="1" dirty="0">
                          <a:effectLst>
                            <a:outerShdw blurRad="38100" dist="38100" dir="2700000" algn="tl">
                              <a:srgbClr val="000000">
                                <a:alpha val="43137"/>
                              </a:srgbClr>
                            </a:outerShdw>
                          </a:effectLst>
                        </a:rPr>
                        <a:t>管理机构和经营状况</a:t>
                      </a:r>
                      <a:endParaRPr lang="zh-CN" sz="1600" b="1" dirty="0">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endParaRPr>
                    </a:p>
                  </a:txBody>
                  <a:tcPr marL="68580" marR="68580" marT="0" marB="0">
                    <a:solidFill>
                      <a:srgbClr val="92D050"/>
                    </a:solidFill>
                  </a:tcPr>
                </a:tc>
                <a:tc>
                  <a:txBody>
                    <a:bodyPr/>
                    <a:lstStyle/>
                    <a:p>
                      <a:pPr algn="ctr">
                        <a:spcAft>
                          <a:spcPts val="0"/>
                        </a:spcAft>
                      </a:pPr>
                      <a:r>
                        <a:rPr lang="en-GB" sz="1600" b="1" dirty="0">
                          <a:effectLst>
                            <a:outerShdw blurRad="38100" dist="38100" dir="2700000" algn="tl">
                              <a:srgbClr val="000000">
                                <a:alpha val="43137"/>
                              </a:srgbClr>
                            </a:outerShdw>
                          </a:effectLst>
                        </a:rPr>
                        <a:t>160</a:t>
                      </a:r>
                      <a:endParaRPr lang="zh-CN" sz="1600" b="1" dirty="0">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endParaRPr>
                    </a:p>
                  </a:txBody>
                  <a:tcPr marL="68580" marR="68580" marT="0" marB="0">
                    <a:solidFill>
                      <a:srgbClr val="92D050"/>
                    </a:solidFill>
                  </a:tcPr>
                </a:tc>
                <a:tc>
                  <a:txBody>
                    <a:bodyPr/>
                    <a:lstStyle/>
                    <a:p>
                      <a:pPr algn="ctr">
                        <a:spcAft>
                          <a:spcPts val="0"/>
                        </a:spcAft>
                      </a:pPr>
                      <a:endParaRPr lang="zh-CN" sz="1600" b="1" dirty="0">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endParaRPr>
                    </a:p>
                  </a:txBody>
                  <a:tcPr marL="68580" marR="68580" marT="0" marB="0">
                    <a:solidFill>
                      <a:srgbClr val="92D050"/>
                    </a:solidFill>
                  </a:tcPr>
                </a:tc>
                <a:tc>
                  <a:txBody>
                    <a:bodyPr/>
                    <a:lstStyle/>
                    <a:p>
                      <a:pPr algn="l">
                        <a:spcAft>
                          <a:spcPts val="0"/>
                        </a:spcAft>
                      </a:pPr>
                      <a:r>
                        <a:rPr lang="en-GB" sz="1600" b="1">
                          <a:effectLst>
                            <a:outerShdw blurRad="38100" dist="38100" dir="2700000" algn="tl">
                              <a:srgbClr val="000000">
                                <a:alpha val="43137"/>
                              </a:srgbClr>
                            </a:outerShdw>
                          </a:effectLst>
                        </a:rPr>
                        <a:t> </a:t>
                      </a:r>
                      <a:endParaRPr lang="zh-CN" sz="1600" b="1">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endParaRPr>
                    </a:p>
                  </a:txBody>
                  <a:tcPr marL="68580" marR="68580" marT="0" marB="0">
                    <a:solidFill>
                      <a:srgbClr val="92D050"/>
                    </a:solidFill>
                  </a:tcPr>
                </a:tc>
                <a:extLst>
                  <a:ext uri="{0D108BD9-81ED-4DB2-BD59-A6C34878D82A}"/>
                </a:extLst>
              </a:tr>
              <a:tr h="504056">
                <a:tc>
                  <a:txBody>
                    <a:bodyPr/>
                    <a:lstStyle/>
                    <a:p>
                      <a:pPr algn="just">
                        <a:spcAft>
                          <a:spcPts val="0"/>
                        </a:spcAft>
                      </a:pPr>
                      <a:r>
                        <a:rPr lang="en-GB" sz="1600" b="1">
                          <a:effectLst>
                            <a:outerShdw blurRad="38100" dist="38100" dir="2700000" algn="tl">
                              <a:srgbClr val="000000">
                                <a:alpha val="43137"/>
                              </a:srgbClr>
                            </a:outerShdw>
                          </a:effectLst>
                        </a:rPr>
                        <a:t>III. </a:t>
                      </a:r>
                      <a:r>
                        <a:rPr lang="zh-CN" sz="1600" b="1">
                          <a:effectLst>
                            <a:outerShdw blurRad="38100" dist="38100" dir="2700000" algn="tl">
                              <a:srgbClr val="000000">
                                <a:alpha val="43137"/>
                              </a:srgbClr>
                            </a:outerShdw>
                          </a:effectLst>
                        </a:rPr>
                        <a:t>地质公园保护战略</a:t>
                      </a:r>
                      <a:endParaRPr lang="zh-CN" sz="1600" b="1">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endParaRPr>
                    </a:p>
                  </a:txBody>
                  <a:tcPr marL="68580" marR="68580" marT="0" marB="0">
                    <a:solidFill>
                      <a:srgbClr val="92D050"/>
                    </a:solidFill>
                  </a:tcPr>
                </a:tc>
                <a:tc>
                  <a:txBody>
                    <a:bodyPr/>
                    <a:lstStyle/>
                    <a:p>
                      <a:pPr algn="ctr">
                        <a:spcAft>
                          <a:spcPts val="0"/>
                        </a:spcAft>
                      </a:pPr>
                      <a:r>
                        <a:rPr lang="en-GB" sz="1600" b="1" dirty="0">
                          <a:effectLst>
                            <a:outerShdw blurRad="38100" dist="38100" dir="2700000" algn="tl">
                              <a:srgbClr val="000000">
                                <a:alpha val="43137"/>
                              </a:srgbClr>
                            </a:outerShdw>
                          </a:effectLst>
                        </a:rPr>
                        <a:t>140</a:t>
                      </a:r>
                      <a:endParaRPr lang="zh-CN" sz="1600" b="1" dirty="0">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endParaRPr>
                    </a:p>
                  </a:txBody>
                  <a:tcPr marL="68580" marR="68580" marT="0" marB="0">
                    <a:solidFill>
                      <a:srgbClr val="92D050"/>
                    </a:solidFill>
                  </a:tcPr>
                </a:tc>
                <a:tc>
                  <a:txBody>
                    <a:bodyPr/>
                    <a:lstStyle/>
                    <a:p>
                      <a:pPr algn="ctr">
                        <a:spcAft>
                          <a:spcPts val="0"/>
                        </a:spcAft>
                      </a:pPr>
                      <a:endParaRPr lang="zh-CN" sz="1600" b="1" dirty="0">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endParaRPr>
                    </a:p>
                  </a:txBody>
                  <a:tcPr marL="68580" marR="68580" marT="0" marB="0">
                    <a:solidFill>
                      <a:srgbClr val="92D050"/>
                    </a:solidFill>
                  </a:tcPr>
                </a:tc>
                <a:tc>
                  <a:txBody>
                    <a:bodyPr/>
                    <a:lstStyle/>
                    <a:p>
                      <a:pPr algn="l">
                        <a:spcAft>
                          <a:spcPts val="0"/>
                        </a:spcAft>
                      </a:pPr>
                      <a:r>
                        <a:rPr lang="en-GB" sz="1600" b="1">
                          <a:effectLst>
                            <a:outerShdw blurRad="38100" dist="38100" dir="2700000" algn="tl">
                              <a:srgbClr val="000000">
                                <a:alpha val="43137"/>
                              </a:srgbClr>
                            </a:outerShdw>
                          </a:effectLst>
                        </a:rPr>
                        <a:t> </a:t>
                      </a:r>
                      <a:endParaRPr lang="zh-CN" sz="1600" b="1">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endParaRPr>
                    </a:p>
                  </a:txBody>
                  <a:tcPr marL="68580" marR="68580" marT="0" marB="0">
                    <a:solidFill>
                      <a:srgbClr val="92D050"/>
                    </a:solidFill>
                  </a:tcPr>
                </a:tc>
                <a:extLst>
                  <a:ext uri="{0D108BD9-81ED-4DB2-BD59-A6C34878D82A}"/>
                </a:extLst>
              </a:tr>
              <a:tr h="504056">
                <a:tc>
                  <a:txBody>
                    <a:bodyPr/>
                    <a:lstStyle/>
                    <a:p>
                      <a:pPr algn="just">
                        <a:spcAft>
                          <a:spcPts val="0"/>
                        </a:spcAft>
                      </a:pPr>
                      <a:r>
                        <a:rPr lang="en-GB" sz="1600" b="1">
                          <a:effectLst>
                            <a:outerShdw blurRad="38100" dist="38100" dir="2700000" algn="tl">
                              <a:srgbClr val="000000">
                                <a:alpha val="43137"/>
                              </a:srgbClr>
                            </a:outerShdw>
                          </a:effectLst>
                        </a:rPr>
                        <a:t>IV. </a:t>
                      </a:r>
                      <a:r>
                        <a:rPr lang="zh-CN" sz="1600" b="1">
                          <a:effectLst>
                            <a:outerShdw blurRad="38100" dist="38100" dir="2700000" algn="tl">
                              <a:srgbClr val="000000">
                                <a:alpha val="43137"/>
                              </a:srgbClr>
                            </a:outerShdw>
                          </a:effectLst>
                        </a:rPr>
                        <a:t>战略合作伙伴</a:t>
                      </a:r>
                      <a:endParaRPr lang="zh-CN" sz="1600" b="1">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endParaRPr>
                    </a:p>
                  </a:txBody>
                  <a:tcPr marL="68580" marR="68580" marT="0" marB="0">
                    <a:solidFill>
                      <a:srgbClr val="92D050"/>
                    </a:solidFill>
                  </a:tcPr>
                </a:tc>
                <a:tc>
                  <a:txBody>
                    <a:bodyPr/>
                    <a:lstStyle/>
                    <a:p>
                      <a:pPr algn="ctr">
                        <a:spcAft>
                          <a:spcPts val="0"/>
                        </a:spcAft>
                      </a:pPr>
                      <a:r>
                        <a:rPr lang="en-GB" sz="1600" b="1">
                          <a:effectLst>
                            <a:outerShdw blurRad="38100" dist="38100" dir="2700000" algn="tl">
                              <a:srgbClr val="000000">
                                <a:alpha val="43137"/>
                              </a:srgbClr>
                            </a:outerShdw>
                          </a:effectLst>
                        </a:rPr>
                        <a:t>100</a:t>
                      </a:r>
                      <a:endParaRPr lang="zh-CN" sz="1600" b="1">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endParaRPr>
                    </a:p>
                  </a:txBody>
                  <a:tcPr marL="68580" marR="68580" marT="0" marB="0">
                    <a:solidFill>
                      <a:srgbClr val="92D050"/>
                    </a:solidFill>
                  </a:tcPr>
                </a:tc>
                <a:tc>
                  <a:txBody>
                    <a:bodyPr/>
                    <a:lstStyle/>
                    <a:p>
                      <a:pPr algn="ctr">
                        <a:spcAft>
                          <a:spcPts val="0"/>
                        </a:spcAft>
                      </a:pPr>
                      <a:endParaRPr lang="zh-CN" sz="1600" b="1" dirty="0">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endParaRPr>
                    </a:p>
                  </a:txBody>
                  <a:tcPr marL="68580" marR="68580" marT="0" marB="0">
                    <a:solidFill>
                      <a:srgbClr val="92D050"/>
                    </a:solidFill>
                  </a:tcPr>
                </a:tc>
                <a:tc>
                  <a:txBody>
                    <a:bodyPr/>
                    <a:lstStyle/>
                    <a:p>
                      <a:pPr algn="l">
                        <a:spcAft>
                          <a:spcPts val="0"/>
                        </a:spcAft>
                      </a:pPr>
                      <a:r>
                        <a:rPr lang="en-GB" sz="1600" b="1">
                          <a:effectLst>
                            <a:outerShdw blurRad="38100" dist="38100" dir="2700000" algn="tl">
                              <a:srgbClr val="000000">
                                <a:alpha val="43137"/>
                              </a:srgbClr>
                            </a:outerShdw>
                          </a:effectLst>
                        </a:rPr>
                        <a:t> </a:t>
                      </a:r>
                      <a:endParaRPr lang="zh-CN" sz="1600" b="1">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endParaRPr>
                    </a:p>
                  </a:txBody>
                  <a:tcPr marL="68580" marR="68580" marT="0" marB="0">
                    <a:solidFill>
                      <a:srgbClr val="92D050"/>
                    </a:solidFill>
                  </a:tcPr>
                </a:tc>
                <a:extLst>
                  <a:ext uri="{0D108BD9-81ED-4DB2-BD59-A6C34878D82A}"/>
                </a:extLst>
              </a:tr>
              <a:tr h="504056">
                <a:tc>
                  <a:txBody>
                    <a:bodyPr/>
                    <a:lstStyle/>
                    <a:p>
                      <a:pPr algn="just">
                        <a:spcAft>
                          <a:spcPts val="0"/>
                        </a:spcAft>
                      </a:pPr>
                      <a:r>
                        <a:rPr lang="en-GB" sz="1600" b="1">
                          <a:effectLst>
                            <a:outerShdw blurRad="38100" dist="38100" dir="2700000" algn="tl">
                              <a:srgbClr val="000000">
                                <a:alpha val="43137"/>
                              </a:srgbClr>
                            </a:outerShdw>
                          </a:effectLst>
                        </a:rPr>
                        <a:t>V. </a:t>
                      </a:r>
                      <a:r>
                        <a:rPr lang="zh-CN" sz="1600" b="1">
                          <a:effectLst>
                            <a:outerShdw blurRad="38100" dist="38100" dir="2700000" algn="tl">
                              <a:srgbClr val="000000">
                                <a:alpha val="43137"/>
                              </a:srgbClr>
                            </a:outerShdw>
                          </a:effectLst>
                        </a:rPr>
                        <a:t>地质公园的宣传和促销</a:t>
                      </a:r>
                      <a:endParaRPr lang="zh-CN" sz="1600" b="1">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endParaRPr>
                    </a:p>
                  </a:txBody>
                  <a:tcPr marL="68580" marR="68580" marT="0" marB="0">
                    <a:solidFill>
                      <a:srgbClr val="92D050"/>
                    </a:solidFill>
                  </a:tcPr>
                </a:tc>
                <a:tc>
                  <a:txBody>
                    <a:bodyPr/>
                    <a:lstStyle/>
                    <a:p>
                      <a:pPr algn="ctr">
                        <a:spcAft>
                          <a:spcPts val="0"/>
                        </a:spcAft>
                      </a:pPr>
                      <a:r>
                        <a:rPr lang="en-GB" sz="1600" b="1">
                          <a:effectLst>
                            <a:outerShdw blurRad="38100" dist="38100" dir="2700000" algn="tl">
                              <a:srgbClr val="000000">
                                <a:alpha val="43137"/>
                              </a:srgbClr>
                            </a:outerShdw>
                          </a:effectLst>
                        </a:rPr>
                        <a:t>220</a:t>
                      </a:r>
                      <a:endParaRPr lang="zh-CN" sz="1600" b="1">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endParaRPr>
                    </a:p>
                  </a:txBody>
                  <a:tcPr marL="68580" marR="68580" marT="0" marB="0">
                    <a:solidFill>
                      <a:srgbClr val="92D050"/>
                    </a:solidFill>
                  </a:tcPr>
                </a:tc>
                <a:tc>
                  <a:txBody>
                    <a:bodyPr/>
                    <a:lstStyle/>
                    <a:p>
                      <a:pPr algn="ctr">
                        <a:spcAft>
                          <a:spcPts val="0"/>
                        </a:spcAft>
                      </a:pPr>
                      <a:endParaRPr lang="zh-CN" sz="1600" b="1" dirty="0">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endParaRPr>
                    </a:p>
                  </a:txBody>
                  <a:tcPr marL="68580" marR="68580" marT="0" marB="0">
                    <a:solidFill>
                      <a:srgbClr val="92D050"/>
                    </a:solidFill>
                  </a:tcPr>
                </a:tc>
                <a:tc>
                  <a:txBody>
                    <a:bodyPr/>
                    <a:lstStyle/>
                    <a:p>
                      <a:pPr algn="l">
                        <a:spcAft>
                          <a:spcPts val="0"/>
                        </a:spcAft>
                      </a:pPr>
                      <a:r>
                        <a:rPr lang="en-GB" sz="1600" b="1" dirty="0">
                          <a:effectLst>
                            <a:outerShdw blurRad="38100" dist="38100" dir="2700000" algn="tl">
                              <a:srgbClr val="000000">
                                <a:alpha val="43137"/>
                              </a:srgbClr>
                            </a:outerShdw>
                          </a:effectLst>
                          <a:highlight>
                            <a:srgbClr val="FFFF00"/>
                          </a:highlight>
                        </a:rPr>
                        <a:t> </a:t>
                      </a:r>
                      <a:endParaRPr lang="zh-CN" sz="1600" b="1" dirty="0">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endParaRPr>
                    </a:p>
                  </a:txBody>
                  <a:tcPr marL="68580" marR="68580" marT="0" marB="0">
                    <a:solidFill>
                      <a:srgbClr val="92D050"/>
                    </a:solidFill>
                  </a:tcPr>
                </a:tc>
                <a:extLst>
                  <a:ext uri="{0D108BD9-81ED-4DB2-BD59-A6C34878D82A}"/>
                </a:extLst>
              </a:tr>
              <a:tr h="504056">
                <a:tc>
                  <a:txBody>
                    <a:bodyPr/>
                    <a:lstStyle/>
                    <a:p>
                      <a:pPr algn="just">
                        <a:spcAft>
                          <a:spcPts val="0"/>
                        </a:spcAft>
                      </a:pPr>
                      <a:r>
                        <a:rPr lang="en-GB" sz="1600" b="1">
                          <a:effectLst>
                            <a:outerShdw blurRad="38100" dist="38100" dir="2700000" algn="tl">
                              <a:srgbClr val="000000">
                                <a:alpha val="43137"/>
                              </a:srgbClr>
                            </a:outerShdw>
                          </a:effectLst>
                        </a:rPr>
                        <a:t>VI. </a:t>
                      </a:r>
                      <a:r>
                        <a:rPr lang="zh-CN" sz="1600" b="1">
                          <a:effectLst>
                            <a:outerShdw blurRad="38100" dist="38100" dir="2700000" algn="tl">
                              <a:srgbClr val="000000">
                                <a:alpha val="43137"/>
                              </a:srgbClr>
                            </a:outerShdw>
                          </a:effectLst>
                        </a:rPr>
                        <a:t>可持续经济发展</a:t>
                      </a:r>
                      <a:endParaRPr lang="zh-CN" sz="1600" b="1">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endParaRPr>
                    </a:p>
                  </a:txBody>
                  <a:tcPr marL="68580" marR="68580" marT="0" marB="0">
                    <a:solidFill>
                      <a:srgbClr val="92D050"/>
                    </a:solidFill>
                  </a:tcPr>
                </a:tc>
                <a:tc>
                  <a:txBody>
                    <a:bodyPr/>
                    <a:lstStyle/>
                    <a:p>
                      <a:pPr algn="ctr">
                        <a:spcAft>
                          <a:spcPts val="0"/>
                        </a:spcAft>
                      </a:pPr>
                      <a:r>
                        <a:rPr lang="en-GB" sz="1600" b="1">
                          <a:effectLst>
                            <a:outerShdw blurRad="38100" dist="38100" dir="2700000" algn="tl">
                              <a:srgbClr val="000000">
                                <a:alpha val="43137"/>
                              </a:srgbClr>
                            </a:outerShdw>
                          </a:effectLst>
                        </a:rPr>
                        <a:t>180</a:t>
                      </a:r>
                      <a:endParaRPr lang="zh-CN" sz="1600" b="1">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endParaRPr>
                    </a:p>
                  </a:txBody>
                  <a:tcPr marL="68580" marR="68580" marT="0" marB="0">
                    <a:solidFill>
                      <a:srgbClr val="92D050"/>
                    </a:solidFill>
                  </a:tcPr>
                </a:tc>
                <a:tc>
                  <a:txBody>
                    <a:bodyPr/>
                    <a:lstStyle/>
                    <a:p>
                      <a:pPr algn="ctr">
                        <a:spcAft>
                          <a:spcPts val="0"/>
                        </a:spcAft>
                      </a:pPr>
                      <a:endParaRPr lang="zh-CN" sz="1600" b="1" dirty="0">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endParaRPr>
                    </a:p>
                  </a:txBody>
                  <a:tcPr marL="68580" marR="68580" marT="0" marB="0">
                    <a:solidFill>
                      <a:srgbClr val="92D050"/>
                    </a:solidFill>
                  </a:tcPr>
                </a:tc>
                <a:tc>
                  <a:txBody>
                    <a:bodyPr/>
                    <a:lstStyle/>
                    <a:p>
                      <a:pPr algn="l">
                        <a:spcAft>
                          <a:spcPts val="0"/>
                        </a:spcAft>
                      </a:pPr>
                      <a:r>
                        <a:rPr lang="en-GB" sz="1600" b="1" dirty="0">
                          <a:effectLst>
                            <a:outerShdw blurRad="38100" dist="38100" dir="2700000" algn="tl">
                              <a:srgbClr val="000000">
                                <a:alpha val="43137"/>
                              </a:srgbClr>
                            </a:outerShdw>
                          </a:effectLst>
                          <a:highlight>
                            <a:srgbClr val="FFFF00"/>
                          </a:highlight>
                        </a:rPr>
                        <a:t> </a:t>
                      </a:r>
                      <a:endParaRPr lang="zh-CN" sz="1600" b="1" dirty="0">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endParaRPr>
                    </a:p>
                  </a:txBody>
                  <a:tcPr marL="68580" marR="68580" marT="0" marB="0">
                    <a:solidFill>
                      <a:srgbClr val="92D050"/>
                    </a:solidFill>
                  </a:tcPr>
                </a:tc>
                <a:extLst>
                  <a:ext uri="{0D108BD9-81ED-4DB2-BD59-A6C34878D82A}"/>
                </a:extLst>
              </a:tr>
              <a:tr h="504056">
                <a:tc>
                  <a:txBody>
                    <a:bodyPr/>
                    <a:lstStyle/>
                    <a:p>
                      <a:pPr algn="just">
                        <a:spcAft>
                          <a:spcPts val="0"/>
                        </a:spcAft>
                      </a:pPr>
                      <a:r>
                        <a:rPr lang="zh-CN" sz="1600" b="1">
                          <a:effectLst>
                            <a:outerShdw blurRad="38100" dist="38100" dir="2700000" algn="tl">
                              <a:srgbClr val="000000">
                                <a:alpha val="43137"/>
                              </a:srgbClr>
                            </a:outerShdw>
                          </a:effectLst>
                        </a:rPr>
                        <a:t>再评估部分总分</a:t>
                      </a:r>
                      <a:endParaRPr lang="zh-CN" sz="1600" b="1">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endParaRPr>
                    </a:p>
                  </a:txBody>
                  <a:tcPr marL="68580" marR="68580" marT="0" marB="0">
                    <a:solidFill>
                      <a:srgbClr val="92D050"/>
                    </a:solidFill>
                  </a:tcPr>
                </a:tc>
                <a:tc>
                  <a:txBody>
                    <a:bodyPr/>
                    <a:lstStyle/>
                    <a:p>
                      <a:pPr algn="ctr">
                        <a:spcAft>
                          <a:spcPts val="0"/>
                        </a:spcAft>
                      </a:pPr>
                      <a:r>
                        <a:rPr lang="en-GB" sz="1600" b="1">
                          <a:effectLst>
                            <a:outerShdw blurRad="38100" dist="38100" dir="2700000" algn="tl">
                              <a:srgbClr val="000000">
                                <a:alpha val="43137"/>
                              </a:srgbClr>
                            </a:outerShdw>
                          </a:effectLst>
                        </a:rPr>
                        <a:t>1000</a:t>
                      </a:r>
                      <a:endParaRPr lang="zh-CN" sz="1600" b="1">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endParaRPr>
                    </a:p>
                  </a:txBody>
                  <a:tcPr marL="68580" marR="68580" marT="0" marB="0">
                    <a:solidFill>
                      <a:srgbClr val="92D050"/>
                    </a:solidFill>
                  </a:tcPr>
                </a:tc>
                <a:tc>
                  <a:txBody>
                    <a:bodyPr/>
                    <a:lstStyle/>
                    <a:p>
                      <a:pPr algn="ctr">
                        <a:spcAft>
                          <a:spcPts val="0"/>
                        </a:spcAft>
                      </a:pPr>
                      <a:endParaRPr lang="zh-CN" sz="1600" b="1" dirty="0">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endParaRPr>
                    </a:p>
                  </a:txBody>
                  <a:tcPr marL="68580" marR="68580" marT="0" marB="0">
                    <a:solidFill>
                      <a:srgbClr val="92D050"/>
                    </a:solidFill>
                  </a:tcPr>
                </a:tc>
                <a:tc>
                  <a:txBody>
                    <a:bodyPr/>
                    <a:lstStyle/>
                    <a:p>
                      <a:pPr algn="l">
                        <a:spcAft>
                          <a:spcPts val="0"/>
                        </a:spcAft>
                      </a:pPr>
                      <a:r>
                        <a:rPr lang="en-GB" sz="1600" b="1" dirty="0">
                          <a:effectLst>
                            <a:outerShdw blurRad="38100" dist="38100" dir="2700000" algn="tl">
                              <a:srgbClr val="000000">
                                <a:alpha val="43137"/>
                              </a:srgbClr>
                            </a:outerShdw>
                          </a:effectLst>
                        </a:rPr>
                        <a:t> </a:t>
                      </a:r>
                      <a:endParaRPr lang="zh-CN" sz="1600" b="1" dirty="0">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endParaRPr>
                    </a:p>
                  </a:txBody>
                  <a:tcPr marL="68580" marR="68580" marT="0" marB="0">
                    <a:solidFill>
                      <a:srgbClr val="92D050"/>
                    </a:solidFill>
                  </a:tcPr>
                </a:tc>
                <a:extLst>
                  <a:ext uri="{0D108BD9-81ED-4DB2-BD59-A6C34878D82A}"/>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lang="zh-CN" altLang="en-US" dirty="0"/>
              <a:t>专家评估报告大纲</a:t>
            </a:r>
          </a:p>
        </p:txBody>
      </p:sp>
      <p:sp>
        <p:nvSpPr>
          <p:cNvPr id="3" name="内容占位符 2"/>
          <p:cNvSpPr>
            <a:spLocks noGrp="1"/>
          </p:cNvSpPr>
          <p:nvPr>
            <p:ph idx="1"/>
          </p:nvPr>
        </p:nvSpPr>
        <p:spPr/>
        <p:txBody>
          <a:bodyPr/>
          <a:lstStyle/>
          <a:p>
            <a:pPr marL="571500" indent="-457200">
              <a:defRPr/>
            </a:pPr>
            <a:r>
              <a:rPr kumimoji="1" lang="zh-CN" altLang="zh-CN" dirty="0">
                <a:cs typeface="+mn-cs"/>
              </a:rPr>
              <a:t>概况</a:t>
            </a:r>
            <a:endParaRPr kumimoji="1" lang="en-US" altLang="zh-CN" dirty="0">
              <a:cs typeface="+mn-cs"/>
            </a:endParaRPr>
          </a:p>
          <a:p>
            <a:pPr marL="571500" indent="-457200">
              <a:defRPr/>
            </a:pPr>
            <a:r>
              <a:rPr kumimoji="1" lang="zh-CN" altLang="zh-CN" dirty="0">
                <a:cs typeface="+mn-cs"/>
              </a:rPr>
              <a:t>评估者和评估日程安排</a:t>
            </a:r>
            <a:endParaRPr kumimoji="1" lang="en-US" altLang="zh-CN" dirty="0">
              <a:cs typeface="+mn-cs"/>
            </a:endParaRPr>
          </a:p>
          <a:p>
            <a:pPr marL="571500" indent="-457200">
              <a:defRPr/>
            </a:pPr>
            <a:r>
              <a:rPr kumimoji="1" lang="zh-CN" altLang="zh-CN" dirty="0">
                <a:cs typeface="+mn-cs"/>
              </a:rPr>
              <a:t>公园标识和基础设施</a:t>
            </a:r>
          </a:p>
          <a:p>
            <a:pPr marL="571500" indent="-457200">
              <a:defRPr/>
            </a:pPr>
            <a:r>
              <a:rPr kumimoji="1" lang="zh-CN" altLang="zh-CN" dirty="0">
                <a:cs typeface="+mn-cs"/>
              </a:rPr>
              <a:t>地质和文化遗迹特征和保护措施</a:t>
            </a:r>
            <a:endParaRPr kumimoji="1" lang="en-US" altLang="zh-CN" dirty="0">
              <a:cs typeface="+mn-cs"/>
            </a:endParaRPr>
          </a:p>
          <a:p>
            <a:pPr marL="571500" indent="-457200">
              <a:defRPr/>
            </a:pPr>
            <a:r>
              <a:rPr kumimoji="1" lang="zh-CN" altLang="zh-CN" dirty="0">
                <a:cs typeface="+mn-cs"/>
              </a:rPr>
              <a:t>地质旅游和科普教育</a:t>
            </a:r>
          </a:p>
          <a:p>
            <a:pPr marL="571500" indent="-457200">
              <a:defRPr/>
            </a:pPr>
            <a:r>
              <a:rPr kumimoji="1" lang="zh-CN" altLang="zh-CN" dirty="0">
                <a:cs typeface="+mn-cs"/>
              </a:rPr>
              <a:t>管理和可持续发展</a:t>
            </a:r>
            <a:endParaRPr kumimoji="1" lang="en-US" altLang="zh-CN" dirty="0">
              <a:cs typeface="+mn-cs"/>
            </a:endParaRPr>
          </a:p>
          <a:p>
            <a:pPr marL="571500" indent="-457200">
              <a:defRPr/>
            </a:pPr>
            <a:r>
              <a:rPr kumimoji="1" lang="zh-CN" altLang="zh-CN" dirty="0">
                <a:cs typeface="+mn-cs"/>
              </a:rPr>
              <a:t>与世界地质公园理念的一致</a:t>
            </a:r>
            <a:endParaRPr kumimoji="1" lang="en-US" altLang="zh-CN" dirty="0">
              <a:cs typeface="+mn-cs"/>
            </a:endParaRPr>
          </a:p>
          <a:p>
            <a:pPr marL="571500" indent="-457200">
              <a:defRPr/>
            </a:pPr>
            <a:r>
              <a:rPr kumimoji="1" lang="zh-CN" altLang="en-US" dirty="0">
                <a:cs typeface="+mn-cs"/>
              </a:rPr>
              <a:t>讨论和推荐意见</a:t>
            </a:r>
            <a:endParaRPr kumimoji="1" lang="zh-CN" altLang="zh-CN" dirty="0">
              <a:cs typeface="+mn-cs"/>
            </a:endParaRPr>
          </a:p>
          <a:p>
            <a:pPr>
              <a:defRPr/>
            </a:pPr>
            <a:endParaRPr lang="zh-CN" altLang="en-US" dirty="0">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71550" y="476250"/>
            <a:ext cx="7416800" cy="863600"/>
          </a:xfrm>
        </p:spPr>
        <p:txBody>
          <a:bodyPr/>
          <a:lstStyle/>
          <a:p>
            <a:pPr>
              <a:defRPr/>
            </a:pPr>
            <a:r>
              <a:rPr kumimoji="1" lang="zh-CN" altLang="en-US" dirty="0"/>
              <a:t>推荐意见分三类</a:t>
            </a:r>
            <a:endParaRPr lang="zh-CN" altLang="en-US" dirty="0"/>
          </a:p>
        </p:txBody>
      </p:sp>
      <p:sp>
        <p:nvSpPr>
          <p:cNvPr id="3" name="内容占位符 2"/>
          <p:cNvSpPr>
            <a:spLocks noGrp="1"/>
          </p:cNvSpPr>
          <p:nvPr>
            <p:ph idx="1"/>
          </p:nvPr>
        </p:nvSpPr>
        <p:spPr>
          <a:xfrm>
            <a:off x="1042988" y="2205038"/>
            <a:ext cx="7427912" cy="4103687"/>
          </a:xfrm>
        </p:spPr>
        <p:txBody>
          <a:bodyPr/>
          <a:lstStyle/>
          <a:p>
            <a:pPr>
              <a:defRPr/>
            </a:pPr>
            <a:r>
              <a:rPr kumimoji="1" lang="zh-CN" altLang="en-US" dirty="0">
                <a:solidFill>
                  <a:srgbClr val="00B050"/>
                </a:solidFill>
                <a:cs typeface="+mn-cs"/>
              </a:rPr>
              <a:t>绿牌</a:t>
            </a:r>
            <a:r>
              <a:rPr kumimoji="1" lang="zh-CN" altLang="en-US" dirty="0">
                <a:cs typeface="+mn-cs"/>
              </a:rPr>
              <a:t>：建议无保留列入世界地质公园名单</a:t>
            </a:r>
            <a:endParaRPr kumimoji="1" lang="en-US" altLang="zh-CN" dirty="0">
              <a:cs typeface="+mn-cs"/>
            </a:endParaRPr>
          </a:p>
          <a:p>
            <a:pPr>
              <a:defRPr/>
            </a:pPr>
            <a:r>
              <a:rPr kumimoji="1" lang="zh-CN" altLang="en-US" dirty="0">
                <a:solidFill>
                  <a:srgbClr val="FFFF00"/>
                </a:solidFill>
                <a:cs typeface="+mn-cs"/>
              </a:rPr>
              <a:t>黄牌</a:t>
            </a:r>
            <a:r>
              <a:rPr kumimoji="1" lang="zh-CN" altLang="en-US" dirty="0">
                <a:cs typeface="+mn-cs"/>
              </a:rPr>
              <a:t>：建议限期两年整改，再评估</a:t>
            </a:r>
            <a:r>
              <a:rPr kumimoji="1" lang="en-US" altLang="zh-CN" dirty="0">
                <a:cs typeface="+mn-cs"/>
              </a:rPr>
              <a:t>1</a:t>
            </a:r>
            <a:r>
              <a:rPr kumimoji="1" lang="zh-CN" altLang="en-US" dirty="0">
                <a:cs typeface="+mn-cs"/>
              </a:rPr>
              <a:t>次</a:t>
            </a:r>
            <a:endParaRPr kumimoji="1" lang="en-US" altLang="zh-CN" dirty="0">
              <a:cs typeface="+mn-cs"/>
            </a:endParaRPr>
          </a:p>
          <a:p>
            <a:pPr>
              <a:defRPr/>
            </a:pPr>
            <a:r>
              <a:rPr kumimoji="1" lang="zh-CN" altLang="en-US" dirty="0">
                <a:solidFill>
                  <a:srgbClr val="CC3300"/>
                </a:solidFill>
                <a:cs typeface="+mn-cs"/>
              </a:rPr>
              <a:t>红牌：</a:t>
            </a:r>
            <a:r>
              <a:rPr kumimoji="1" lang="zh-CN" altLang="en-US" dirty="0">
                <a:cs typeface="+mn-cs"/>
              </a:rPr>
              <a:t>建议踢出世界地质公园网络名单</a:t>
            </a:r>
            <a:endParaRPr lang="zh-CN" altLang="en-US" dirty="0">
              <a:cs typeface="+mn-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图片 3"/>
          <p:cNvPicPr>
            <a:picLocks noChangeAspect="1"/>
          </p:cNvPicPr>
          <p:nvPr/>
        </p:nvPicPr>
        <p:blipFill>
          <a:blip r:embed="rId2"/>
          <a:srcRect/>
          <a:stretch>
            <a:fillRect/>
          </a:stretch>
        </p:blipFill>
        <p:spPr bwMode="auto">
          <a:xfrm>
            <a:off x="0" y="1196975"/>
            <a:ext cx="9144000" cy="4700588"/>
          </a:xfrm>
          <a:prstGeom prst="rect">
            <a:avLst/>
          </a:prstGeom>
          <a:noFill/>
          <a:ln w="9525">
            <a:noFill/>
            <a:miter lim="800000"/>
            <a:headEnd/>
            <a:tailEnd/>
          </a:ln>
        </p:spPr>
      </p:pic>
      <p:sp>
        <p:nvSpPr>
          <p:cNvPr id="64514" name="Rectangle 3"/>
          <p:cNvSpPr>
            <a:spLocks noChangeArrowheads="1"/>
          </p:cNvSpPr>
          <p:nvPr/>
        </p:nvSpPr>
        <p:spPr bwMode="auto">
          <a:xfrm>
            <a:off x="755650" y="6021388"/>
            <a:ext cx="8137525" cy="708025"/>
          </a:xfrm>
          <a:prstGeom prst="rect">
            <a:avLst/>
          </a:prstGeom>
          <a:noFill/>
          <a:ln w="9525">
            <a:noFill/>
            <a:miter lim="800000"/>
            <a:headEnd/>
            <a:tailEnd/>
          </a:ln>
        </p:spPr>
        <p:txBody>
          <a:bodyPr>
            <a:spAutoFit/>
          </a:bodyPr>
          <a:lstStyle/>
          <a:p>
            <a:pPr algn="ctr"/>
            <a:r>
              <a:rPr lang="zh-CN" altLang="en-US" sz="2000">
                <a:solidFill>
                  <a:srgbClr val="FFFFFF"/>
                </a:solidFill>
                <a:latin typeface="Arial" charset="0"/>
                <a:ea typeface="微软雅黑" pitchFamily="34" charset="-122"/>
                <a:cs typeface="Arial" charset="0"/>
              </a:rPr>
              <a:t>截止</a:t>
            </a:r>
            <a:r>
              <a:rPr lang="en-US" altLang="zh-CN" sz="2000">
                <a:solidFill>
                  <a:srgbClr val="FFFFFF"/>
                </a:solidFill>
                <a:latin typeface="Arial" charset="0"/>
                <a:ea typeface="微软雅黑" pitchFamily="34" charset="-122"/>
                <a:cs typeface="Arial" charset="0"/>
              </a:rPr>
              <a:t>2018</a:t>
            </a:r>
            <a:r>
              <a:rPr lang="zh-CN" altLang="en-US" sz="2000">
                <a:solidFill>
                  <a:srgbClr val="FFFFFF"/>
                </a:solidFill>
                <a:latin typeface="Arial" charset="0"/>
                <a:ea typeface="微软雅黑" pitchFamily="34" charset="-122"/>
                <a:cs typeface="Arial" charset="0"/>
              </a:rPr>
              <a:t>年，世界地质公园网络，共有</a:t>
            </a:r>
            <a:r>
              <a:rPr lang="en-US" altLang="zh-CN" sz="2000">
                <a:solidFill>
                  <a:srgbClr val="FFFFFF"/>
                </a:solidFill>
                <a:latin typeface="Arial" charset="0"/>
                <a:ea typeface="微软雅黑" pitchFamily="34" charset="-122"/>
                <a:cs typeface="Arial" charset="0"/>
              </a:rPr>
              <a:t>140</a:t>
            </a:r>
            <a:r>
              <a:rPr lang="zh-CN" altLang="en-US" sz="2000">
                <a:solidFill>
                  <a:srgbClr val="FFFFFF"/>
                </a:solidFill>
                <a:latin typeface="Arial" charset="0"/>
                <a:ea typeface="微软雅黑" pitchFamily="34" charset="-122"/>
                <a:cs typeface="Arial" charset="0"/>
              </a:rPr>
              <a:t>个成员，分布在</a:t>
            </a:r>
            <a:r>
              <a:rPr lang="en-US" altLang="zh-CN" sz="2000">
                <a:solidFill>
                  <a:srgbClr val="FFFFFF"/>
                </a:solidFill>
                <a:latin typeface="Arial" charset="0"/>
                <a:ea typeface="微软雅黑" pitchFamily="34" charset="-122"/>
                <a:cs typeface="Arial" charset="0"/>
              </a:rPr>
              <a:t>38</a:t>
            </a:r>
            <a:r>
              <a:rPr lang="zh-CN" altLang="en-US" sz="2000">
                <a:solidFill>
                  <a:srgbClr val="FFFFFF"/>
                </a:solidFill>
                <a:latin typeface="Arial" charset="0"/>
                <a:ea typeface="微软雅黑" pitchFamily="34" charset="-122"/>
                <a:cs typeface="Arial" charset="0"/>
              </a:rPr>
              <a:t>个国家</a:t>
            </a:r>
            <a:endParaRPr lang="fr-FR" altLang="zh-CN" sz="2000">
              <a:solidFill>
                <a:srgbClr val="FFFFFF"/>
              </a:solidFill>
              <a:latin typeface="Arial" charset="0"/>
              <a:ea typeface="微软雅黑" pitchFamily="34" charset="-122"/>
              <a:cs typeface="Arial" charset="0"/>
            </a:endParaRPr>
          </a:p>
          <a:p>
            <a:pPr algn="ctr"/>
            <a:r>
              <a:rPr lang="en-US" altLang="zh-CN" sz="2000">
                <a:solidFill>
                  <a:srgbClr val="FFFFFF"/>
                </a:solidFill>
                <a:latin typeface="Arial" charset="0"/>
                <a:ea typeface="微软雅黑" pitchFamily="34" charset="-122"/>
                <a:cs typeface="Arial" charset="0"/>
              </a:rPr>
              <a:t>—— </a:t>
            </a:r>
            <a:r>
              <a:rPr lang="zh-CN" altLang="en-US" sz="2000">
                <a:solidFill>
                  <a:srgbClr val="FFFFFF"/>
                </a:solidFill>
                <a:latin typeface="Arial" charset="0"/>
                <a:ea typeface="微软雅黑" pitchFamily="34" charset="-122"/>
                <a:cs typeface="Arial" charset="0"/>
              </a:rPr>
              <a:t>欧洲 </a:t>
            </a:r>
            <a:r>
              <a:rPr lang="en-US" altLang="zh-CN" sz="2000">
                <a:solidFill>
                  <a:srgbClr val="FFFFFF"/>
                </a:solidFill>
                <a:latin typeface="Arial" charset="0"/>
                <a:ea typeface="微软雅黑" pitchFamily="34" charset="-122"/>
                <a:cs typeface="Arial" charset="0"/>
              </a:rPr>
              <a:t>73</a:t>
            </a:r>
            <a:r>
              <a:rPr lang="zh-CN" altLang="en-US" sz="2000">
                <a:solidFill>
                  <a:srgbClr val="FFFFFF"/>
                </a:solidFill>
                <a:latin typeface="Arial" charset="0"/>
                <a:ea typeface="微软雅黑" pitchFamily="34" charset="-122"/>
                <a:cs typeface="Arial" charset="0"/>
              </a:rPr>
              <a:t>、亚太 </a:t>
            </a:r>
            <a:r>
              <a:rPr lang="en-US" altLang="zh-CN" sz="2000">
                <a:solidFill>
                  <a:srgbClr val="FFFFFF"/>
                </a:solidFill>
                <a:latin typeface="Arial" charset="0"/>
                <a:ea typeface="微软雅黑" pitchFamily="34" charset="-122"/>
                <a:cs typeface="Arial" charset="0"/>
              </a:rPr>
              <a:t>58</a:t>
            </a:r>
            <a:r>
              <a:rPr lang="zh-CN" altLang="en-US" sz="2000">
                <a:solidFill>
                  <a:srgbClr val="FFFFFF"/>
                </a:solidFill>
                <a:latin typeface="Arial" charset="0"/>
                <a:ea typeface="微软雅黑" pitchFamily="34" charset="-122"/>
                <a:cs typeface="Arial" charset="0"/>
              </a:rPr>
              <a:t>、拉丁美洲</a:t>
            </a:r>
            <a:r>
              <a:rPr lang="en-US" altLang="zh-CN" sz="2000">
                <a:solidFill>
                  <a:srgbClr val="FFFFFF"/>
                </a:solidFill>
                <a:latin typeface="Arial" charset="0"/>
                <a:ea typeface="微软雅黑" pitchFamily="34" charset="-122"/>
                <a:cs typeface="Arial" charset="0"/>
              </a:rPr>
              <a:t>4</a:t>
            </a:r>
            <a:r>
              <a:rPr lang="zh-CN" altLang="en-US" sz="2000">
                <a:solidFill>
                  <a:srgbClr val="FFFFFF"/>
                </a:solidFill>
                <a:latin typeface="Arial" charset="0"/>
                <a:ea typeface="微软雅黑" pitchFamily="34" charset="-122"/>
                <a:cs typeface="Arial" charset="0"/>
              </a:rPr>
              <a:t>、北美洲</a:t>
            </a:r>
            <a:r>
              <a:rPr lang="en-US" altLang="zh-CN" sz="2000">
                <a:solidFill>
                  <a:srgbClr val="FFFFFF"/>
                </a:solidFill>
                <a:latin typeface="Arial" charset="0"/>
                <a:ea typeface="微软雅黑" pitchFamily="34" charset="-122"/>
                <a:cs typeface="Arial" charset="0"/>
              </a:rPr>
              <a:t>3</a:t>
            </a:r>
            <a:r>
              <a:rPr lang="zh-CN" altLang="en-US" sz="2000">
                <a:solidFill>
                  <a:srgbClr val="FFFFFF"/>
                </a:solidFill>
                <a:latin typeface="Arial" charset="0"/>
                <a:ea typeface="微软雅黑" pitchFamily="34" charset="-122"/>
                <a:cs typeface="Arial" charset="0"/>
              </a:rPr>
              <a:t>、非洲 </a:t>
            </a:r>
            <a:r>
              <a:rPr lang="en-US" altLang="zh-CN" sz="2000">
                <a:solidFill>
                  <a:srgbClr val="FFFFFF"/>
                </a:solidFill>
                <a:latin typeface="Arial" charset="0"/>
                <a:ea typeface="微软雅黑" pitchFamily="34" charset="-122"/>
                <a:cs typeface="Arial" charset="0"/>
              </a:rPr>
              <a:t>2</a:t>
            </a:r>
            <a:r>
              <a:rPr lang="fr-FR" altLang="zh-CN" sz="2000">
                <a:solidFill>
                  <a:srgbClr val="FFFFFF"/>
                </a:solidFill>
                <a:latin typeface="Arial" charset="0"/>
                <a:ea typeface="微软雅黑" pitchFamily="34" charset="-122"/>
                <a:cs typeface="Arial" charset="0"/>
              </a:rPr>
              <a:t>        </a:t>
            </a:r>
          </a:p>
        </p:txBody>
      </p:sp>
      <p:sp>
        <p:nvSpPr>
          <p:cNvPr id="10" name="标题 1">
            <a:extLst>
              <a:ext uri="{FF2B5EF4-FFF2-40B4-BE49-F238E27FC236}"/>
            </a:extLst>
          </p:cNvPr>
          <p:cNvSpPr txBox="1">
            <a:spLocks/>
          </p:cNvSpPr>
          <p:nvPr/>
        </p:nvSpPr>
        <p:spPr>
          <a:xfrm>
            <a:off x="574675" y="341313"/>
            <a:ext cx="8001000" cy="1216025"/>
          </a:xfrm>
          <a:prstGeom prst="rect">
            <a:avLst/>
          </a:prstGeom>
        </p:spPr>
        <p:txBody>
          <a:bodyPr/>
          <a:lstStyle>
            <a:lvl1pPr algn="l" rtl="0" eaLnBrk="1" fontAlgn="base" hangingPunct="1">
              <a:spcBef>
                <a:spcPct val="0"/>
              </a:spcBef>
              <a:spcAft>
                <a:spcPct val="0"/>
              </a:spcAft>
              <a:defRPr sz="4000">
                <a:solidFill>
                  <a:schemeClr val="bg1"/>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mj-cs"/>
              </a:defRPr>
            </a:lvl1pPr>
            <a:lvl2pPr algn="l" rtl="0" eaLnBrk="1" fontAlgn="base" hangingPunct="1">
              <a:spcBef>
                <a:spcPct val="0"/>
              </a:spcBef>
              <a:spcAft>
                <a:spcPct val="0"/>
              </a:spcAft>
              <a:defRPr sz="4000">
                <a:solidFill>
                  <a:schemeClr val="bg1"/>
                </a:solidFill>
                <a:latin typeface="黑体" panose="02010609060101010101" pitchFamily="2" charset="-122"/>
                <a:ea typeface="黑体" panose="02010609060101010101" pitchFamily="2" charset="-122"/>
              </a:defRPr>
            </a:lvl2pPr>
            <a:lvl3pPr algn="l" rtl="0" eaLnBrk="1" fontAlgn="base" hangingPunct="1">
              <a:spcBef>
                <a:spcPct val="0"/>
              </a:spcBef>
              <a:spcAft>
                <a:spcPct val="0"/>
              </a:spcAft>
              <a:defRPr sz="4000">
                <a:solidFill>
                  <a:schemeClr val="bg1"/>
                </a:solidFill>
                <a:latin typeface="黑体" panose="02010609060101010101" pitchFamily="2" charset="-122"/>
                <a:ea typeface="黑体" panose="02010609060101010101" pitchFamily="2" charset="-122"/>
              </a:defRPr>
            </a:lvl3pPr>
            <a:lvl4pPr algn="l" rtl="0" eaLnBrk="1" fontAlgn="base" hangingPunct="1">
              <a:spcBef>
                <a:spcPct val="0"/>
              </a:spcBef>
              <a:spcAft>
                <a:spcPct val="0"/>
              </a:spcAft>
              <a:defRPr sz="4000">
                <a:solidFill>
                  <a:schemeClr val="bg1"/>
                </a:solidFill>
                <a:latin typeface="黑体" panose="02010609060101010101" pitchFamily="2" charset="-122"/>
                <a:ea typeface="黑体" panose="02010609060101010101" pitchFamily="2" charset="-122"/>
              </a:defRPr>
            </a:lvl4pPr>
            <a:lvl5pPr algn="l" rtl="0" eaLnBrk="1" fontAlgn="base" hangingPunct="1">
              <a:spcBef>
                <a:spcPct val="0"/>
              </a:spcBef>
              <a:spcAft>
                <a:spcPct val="0"/>
              </a:spcAft>
              <a:defRPr sz="4000">
                <a:solidFill>
                  <a:schemeClr val="bg1"/>
                </a:solidFill>
                <a:latin typeface="黑体" panose="02010609060101010101" pitchFamily="2" charset="-122"/>
                <a:ea typeface="黑体" panose="02010609060101010101" pitchFamily="2" charset="-122"/>
              </a:defRPr>
            </a:lvl5pPr>
            <a:lvl6pPr marL="457200" algn="l" rtl="0" eaLnBrk="1" fontAlgn="base" hangingPunct="1">
              <a:spcBef>
                <a:spcPct val="0"/>
              </a:spcBef>
              <a:spcAft>
                <a:spcPct val="0"/>
              </a:spcAft>
              <a:defRPr sz="3800">
                <a:solidFill>
                  <a:schemeClr val="tx2"/>
                </a:solidFill>
                <a:latin typeface="Verdana" panose="020B0604030504040204" pitchFamily="34" charset="0"/>
                <a:ea typeface="宋体" panose="02010600030101010101" pitchFamily="2" charset="-122"/>
              </a:defRPr>
            </a:lvl6pPr>
            <a:lvl7pPr marL="914400" algn="l" rtl="0" eaLnBrk="1" fontAlgn="base" hangingPunct="1">
              <a:spcBef>
                <a:spcPct val="0"/>
              </a:spcBef>
              <a:spcAft>
                <a:spcPct val="0"/>
              </a:spcAft>
              <a:defRPr sz="3800">
                <a:solidFill>
                  <a:schemeClr val="tx2"/>
                </a:solidFill>
                <a:latin typeface="Verdana" panose="020B0604030504040204" pitchFamily="34" charset="0"/>
                <a:ea typeface="宋体" panose="02010600030101010101" pitchFamily="2" charset="-122"/>
              </a:defRPr>
            </a:lvl7pPr>
            <a:lvl8pPr marL="1371600" algn="l" rtl="0" eaLnBrk="1" fontAlgn="base" hangingPunct="1">
              <a:spcBef>
                <a:spcPct val="0"/>
              </a:spcBef>
              <a:spcAft>
                <a:spcPct val="0"/>
              </a:spcAft>
              <a:defRPr sz="3800">
                <a:solidFill>
                  <a:schemeClr val="tx2"/>
                </a:solidFill>
                <a:latin typeface="Verdana" panose="020B0604030504040204" pitchFamily="34" charset="0"/>
                <a:ea typeface="宋体" panose="02010600030101010101" pitchFamily="2" charset="-122"/>
              </a:defRPr>
            </a:lvl8pPr>
            <a:lvl9pPr marL="1828800" algn="l" rtl="0" eaLnBrk="1" fontAlgn="base" hangingPunct="1">
              <a:spcBef>
                <a:spcPct val="0"/>
              </a:spcBef>
              <a:spcAft>
                <a:spcPct val="0"/>
              </a:spcAft>
              <a:defRPr sz="3800">
                <a:solidFill>
                  <a:schemeClr val="tx2"/>
                </a:solidFill>
                <a:latin typeface="Verdana" panose="020B0604030504040204" pitchFamily="34" charset="0"/>
                <a:ea typeface="宋体" panose="02010600030101010101" pitchFamily="2" charset="-122"/>
              </a:defRPr>
            </a:lvl9pPr>
          </a:lstStyle>
          <a:p>
            <a:pPr>
              <a:defRPr/>
            </a:pPr>
            <a:r>
              <a:rPr kumimoji="1" lang="zh-CN" altLang="en-US" sz="3200" b="0" kern="0" dirty="0">
                <a:solidFill>
                  <a:srgbClr val="FFFFFF"/>
                </a:solidFill>
                <a:latin typeface="微软雅黑" panose="020B0503020204020204" pitchFamily="34" charset="-122"/>
                <a:ea typeface="微软雅黑" panose="020B0503020204020204" pitchFamily="34" charset="-122"/>
              </a:rPr>
              <a:t>六、世界地质公园网络成员</a:t>
            </a:r>
            <a:endParaRPr lang="zh-CN" altLang="en-US" sz="3200" b="0" kern="0"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extLst>
          </p:cNvPr>
          <p:cNvSpPr>
            <a:spLocks noGrp="1"/>
          </p:cNvSpPr>
          <p:nvPr>
            <p:ph type="ctrTitle"/>
          </p:nvPr>
        </p:nvSpPr>
        <p:spPr>
          <a:xfrm>
            <a:off x="684213" y="1844675"/>
            <a:ext cx="7772400" cy="1470025"/>
          </a:xfrm>
        </p:spPr>
        <p:txBody>
          <a:bodyPr/>
          <a:lstStyle/>
          <a:p>
            <a:pPr>
              <a:defRPr/>
            </a:pPr>
            <a:r>
              <a:rPr lang="en-US" altLang="zh-CN" sz="8800" dirty="0">
                <a:latin typeface="Bodoni MT Black" pitchFamily="18" charset="0"/>
              </a:rPr>
              <a:t>1</a:t>
            </a:r>
            <a:endParaRPr lang="zh-CN" altLang="en-US" sz="8800" dirty="0">
              <a:latin typeface="Bodoni MT Black" pitchFamily="18" charset="0"/>
            </a:endParaRPr>
          </a:p>
        </p:txBody>
      </p:sp>
      <p:sp>
        <p:nvSpPr>
          <p:cNvPr id="5" name="副标题 4">
            <a:extLst>
              <a:ext uri="{FF2B5EF4-FFF2-40B4-BE49-F238E27FC236}"/>
            </a:extLst>
          </p:cNvPr>
          <p:cNvSpPr>
            <a:spLocks noGrp="1"/>
          </p:cNvSpPr>
          <p:nvPr>
            <p:ph type="subTitle" idx="1"/>
          </p:nvPr>
        </p:nvSpPr>
        <p:spPr>
          <a:xfrm>
            <a:off x="1403350" y="3429000"/>
            <a:ext cx="6400800" cy="863600"/>
          </a:xfrm>
        </p:spPr>
        <p:txBody>
          <a:bodyPr/>
          <a:lstStyle/>
          <a:p>
            <a:pPr>
              <a:defRPr/>
            </a:pPr>
            <a:r>
              <a:rPr lang="zh-CN" altLang="en-US" sz="4800" dirty="0">
                <a:cs typeface="+mn-cs"/>
              </a:rPr>
              <a:t>什么是世界地质公园？</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文本框 2"/>
          <p:cNvSpPr txBox="1">
            <a:spLocks noChangeArrowheads="1"/>
          </p:cNvSpPr>
          <p:nvPr/>
        </p:nvSpPr>
        <p:spPr bwMode="auto">
          <a:xfrm>
            <a:off x="468313" y="6372225"/>
            <a:ext cx="8567737" cy="369888"/>
          </a:xfrm>
          <a:prstGeom prst="rect">
            <a:avLst/>
          </a:prstGeom>
          <a:noFill/>
          <a:ln w="9525">
            <a:noFill/>
            <a:miter lim="800000"/>
            <a:headEnd/>
            <a:tailEnd/>
          </a:ln>
        </p:spPr>
        <p:txBody>
          <a:bodyPr>
            <a:spAutoFit/>
          </a:bodyPr>
          <a:lstStyle/>
          <a:p>
            <a:pPr algn="ctr"/>
            <a:r>
              <a:rPr lang="zh-CN" altLang="en-US" b="0">
                <a:solidFill>
                  <a:srgbClr val="FFFFFF"/>
                </a:solidFill>
                <a:ea typeface="微软雅黑" pitchFamily="34" charset="-122"/>
              </a:rPr>
              <a:t>截止</a:t>
            </a:r>
            <a:r>
              <a:rPr lang="en-US" altLang="zh-CN" b="0">
                <a:solidFill>
                  <a:srgbClr val="FFFFFF"/>
                </a:solidFill>
                <a:ea typeface="微软雅黑" pitchFamily="34" charset="-122"/>
              </a:rPr>
              <a:t>2018</a:t>
            </a:r>
            <a:r>
              <a:rPr lang="zh-CN" altLang="en-US" b="0">
                <a:solidFill>
                  <a:srgbClr val="FFFFFF"/>
                </a:solidFill>
                <a:ea typeface="微软雅黑" pitchFamily="34" charset="-122"/>
              </a:rPr>
              <a:t>年，中国入选的的世界地质公园数量达到</a:t>
            </a:r>
            <a:r>
              <a:rPr lang="en-US" altLang="zh-CN" b="0">
                <a:solidFill>
                  <a:srgbClr val="FFFFFF"/>
                </a:solidFill>
                <a:ea typeface="微软雅黑" pitchFamily="34" charset="-122"/>
              </a:rPr>
              <a:t>37</a:t>
            </a:r>
            <a:r>
              <a:rPr lang="zh-CN" altLang="en-US" b="0">
                <a:solidFill>
                  <a:srgbClr val="FFFFFF"/>
                </a:solidFill>
                <a:ea typeface="微软雅黑" pitchFamily="34" charset="-122"/>
              </a:rPr>
              <a:t>处！</a:t>
            </a:r>
            <a:endParaRPr lang="en-US" altLang="zh-CN" b="0">
              <a:solidFill>
                <a:srgbClr val="FFFFFF"/>
              </a:solidFill>
              <a:ea typeface="微软雅黑" pitchFamily="34" charset="-122"/>
            </a:endParaRPr>
          </a:p>
        </p:txBody>
      </p:sp>
      <p:pic>
        <p:nvPicPr>
          <p:cNvPr id="65538" name="图片 3"/>
          <p:cNvPicPr>
            <a:picLocks noChangeAspect="1"/>
          </p:cNvPicPr>
          <p:nvPr/>
        </p:nvPicPr>
        <p:blipFill>
          <a:blip r:embed="rId2"/>
          <a:srcRect/>
          <a:stretch>
            <a:fillRect/>
          </a:stretch>
        </p:blipFill>
        <p:spPr bwMode="auto">
          <a:xfrm>
            <a:off x="233363" y="23813"/>
            <a:ext cx="8677275" cy="6300787"/>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内容占位符 5"/>
          <p:cNvPicPr>
            <a:picLocks noGrp="1" noChangeAspect="1"/>
          </p:cNvPicPr>
          <p:nvPr>
            <p:ph idx="1"/>
          </p:nvPr>
        </p:nvPicPr>
        <p:blipFill>
          <a:blip r:embed="rId2"/>
          <a:srcRect/>
          <a:stretch>
            <a:fillRect/>
          </a:stretch>
        </p:blipFill>
        <p:spPr>
          <a:xfrm>
            <a:off x="3167063" y="1916113"/>
            <a:ext cx="5726112" cy="4295775"/>
          </a:xfrm>
        </p:spPr>
      </p:pic>
      <p:sp>
        <p:nvSpPr>
          <p:cNvPr id="4" name="矩形 3">
            <a:extLst>
              <a:ext uri="{FF2B5EF4-FFF2-40B4-BE49-F238E27FC236}"/>
            </a:extLst>
          </p:cNvPr>
          <p:cNvSpPr/>
          <p:nvPr/>
        </p:nvSpPr>
        <p:spPr>
          <a:xfrm>
            <a:off x="227013" y="1052513"/>
            <a:ext cx="4032250" cy="4429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CN" altLang="en-US" dirty="0">
                <a:solidFill>
                  <a:srgbClr val="FFFF00"/>
                </a:solidFill>
                <a:latin typeface="Times New Roman" pitchFamily="18" charset="0"/>
                <a:cs typeface="Times New Roman" pitchFamily="18" charset="0"/>
              </a:rPr>
              <a:t>香港世界地质公园 </a:t>
            </a:r>
            <a:r>
              <a:rPr lang="en-US" altLang="zh-CN" dirty="0">
                <a:solidFill>
                  <a:srgbClr val="FFFF00"/>
                </a:solidFill>
                <a:latin typeface="Times New Roman" pitchFamily="18" charset="0"/>
                <a:cs typeface="Times New Roman" pitchFamily="18" charset="0"/>
              </a:rPr>
              <a:t>Hongkong Geopark</a:t>
            </a:r>
            <a:endParaRPr lang="zh-CN" altLang="en-US" dirty="0">
              <a:solidFill>
                <a:srgbClr val="FFFF00"/>
              </a:solidFill>
              <a:latin typeface="Times New Roman" pitchFamily="18" charset="0"/>
              <a:cs typeface="Times New Roman" pitchFamily="18" charset="0"/>
            </a:endParaRPr>
          </a:p>
        </p:txBody>
      </p:sp>
      <p:pic>
        <p:nvPicPr>
          <p:cNvPr id="3" name="图片 2"/>
          <p:cNvPicPr>
            <a:picLocks noChangeAspect="1"/>
          </p:cNvPicPr>
          <p:nvPr/>
        </p:nvPicPr>
        <p:blipFill>
          <a:blip r:embed="rId3"/>
          <a:srcRect/>
          <a:stretch>
            <a:fillRect/>
          </a:stretch>
        </p:blipFill>
        <p:spPr bwMode="auto">
          <a:xfrm>
            <a:off x="250825" y="4281488"/>
            <a:ext cx="2808288" cy="1909762"/>
          </a:xfrm>
          <a:prstGeom prst="rect">
            <a:avLst/>
          </a:prstGeom>
          <a:noFill/>
          <a:ln w="19050">
            <a:solidFill>
              <a:schemeClr val="bg1"/>
            </a:solidFill>
            <a:miter lim="800000"/>
            <a:headEnd/>
            <a:tailEnd/>
          </a:ln>
        </p:spPr>
      </p:pic>
      <p:pic>
        <p:nvPicPr>
          <p:cNvPr id="5" name="图片 4"/>
          <p:cNvPicPr>
            <a:picLocks noChangeAspect="1"/>
          </p:cNvPicPr>
          <p:nvPr/>
        </p:nvPicPr>
        <p:blipFill>
          <a:blip r:embed="rId4"/>
          <a:srcRect/>
          <a:stretch>
            <a:fillRect/>
          </a:stretch>
        </p:blipFill>
        <p:spPr bwMode="auto">
          <a:xfrm>
            <a:off x="250825" y="1916113"/>
            <a:ext cx="2808288" cy="2119312"/>
          </a:xfrm>
          <a:prstGeom prst="rect">
            <a:avLst/>
          </a:prstGeom>
          <a:noFill/>
          <a:ln w="19050">
            <a:solidFill>
              <a:schemeClr val="bg1"/>
            </a:solidFill>
            <a:miter lim="800000"/>
            <a:headEnd/>
            <a:tailEnd/>
          </a:ln>
        </p:spPr>
      </p:pic>
      <p:sp>
        <p:nvSpPr>
          <p:cNvPr id="8" name="矩形 7">
            <a:extLst>
              <a:ext uri="{FF2B5EF4-FFF2-40B4-BE49-F238E27FC236}"/>
            </a:extLst>
          </p:cNvPr>
          <p:cNvSpPr/>
          <p:nvPr/>
        </p:nvSpPr>
        <p:spPr bwMode="auto">
          <a:xfrm>
            <a:off x="0" y="485775"/>
            <a:ext cx="4491038" cy="2905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altLang="zh-CN" sz="2400" dirty="0">
                <a:solidFill>
                  <a:schemeClr val="bg1"/>
                </a:solidFill>
                <a:latin typeface="Times New Roman" pitchFamily="18" charset="0"/>
                <a:cs typeface="Times New Roman" pitchFamily="18" charset="0"/>
              </a:rPr>
              <a:t>1</a:t>
            </a:r>
            <a:r>
              <a:rPr lang="zh-CN" altLang="en-US" sz="2400" dirty="0">
                <a:solidFill>
                  <a:schemeClr val="bg1"/>
                </a:solidFill>
                <a:latin typeface="Times New Roman" pitchFamily="18" charset="0"/>
                <a:cs typeface="Times New Roman" pitchFamily="18" charset="0"/>
              </a:rPr>
              <a:t>、地质多样性 </a:t>
            </a:r>
            <a:r>
              <a:rPr lang="en-US" altLang="zh-CN" sz="2400" dirty="0">
                <a:solidFill>
                  <a:schemeClr val="bg1"/>
                </a:solidFill>
                <a:latin typeface="Times New Roman" pitchFamily="18" charset="0"/>
                <a:cs typeface="Times New Roman" pitchFamily="18" charset="0"/>
              </a:rPr>
              <a:t>Geodiversity</a:t>
            </a:r>
            <a:endParaRPr lang="zh-CN" altLang="en-US" sz="2400" dirty="0">
              <a:solidFill>
                <a:schemeClr val="bg1"/>
              </a:solidFill>
              <a:latin typeface="Times New Roman" pitchFamily="18" charset="0"/>
              <a:cs typeface="Times New Roman" pitchFamily="18" charset="0"/>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a:grpSpLocks/>
          </p:cNvGrpSpPr>
          <p:nvPr/>
        </p:nvGrpSpPr>
        <p:grpSpPr bwMode="auto">
          <a:xfrm>
            <a:off x="4648200" y="3213100"/>
            <a:ext cx="4335463" cy="3427413"/>
            <a:chOff x="4631204" y="3965668"/>
            <a:chExt cx="4495800" cy="2892332"/>
          </a:xfrm>
        </p:grpSpPr>
        <p:pic>
          <p:nvPicPr>
            <p:cNvPr id="67595" name="Picture 4"/>
            <p:cNvPicPr>
              <a:picLocks noChangeAspect="1" noChangeArrowheads="1"/>
            </p:cNvPicPr>
            <p:nvPr/>
          </p:nvPicPr>
          <p:blipFill>
            <a:blip r:embed="rId2"/>
            <a:srcRect/>
            <a:stretch>
              <a:fillRect/>
            </a:stretch>
          </p:blipFill>
          <p:spPr bwMode="auto">
            <a:xfrm>
              <a:off x="4631204" y="3965668"/>
              <a:ext cx="4495800" cy="2892332"/>
            </a:xfrm>
            <a:prstGeom prst="rect">
              <a:avLst/>
            </a:prstGeom>
            <a:noFill/>
            <a:ln w="9525">
              <a:noFill/>
              <a:miter lim="800000"/>
              <a:headEnd/>
              <a:tailEnd/>
            </a:ln>
          </p:spPr>
        </p:pic>
        <p:sp>
          <p:nvSpPr>
            <p:cNvPr id="12" name="矩形 11">
              <a:extLst>
                <a:ext uri="{FF2B5EF4-FFF2-40B4-BE49-F238E27FC236}"/>
              </a:extLst>
            </p:cNvPr>
            <p:cNvSpPr/>
            <p:nvPr/>
          </p:nvSpPr>
          <p:spPr>
            <a:xfrm>
              <a:off x="4701992" y="6468158"/>
              <a:ext cx="1641271" cy="305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CN" altLang="en-US" sz="1200" dirty="0">
                  <a:solidFill>
                    <a:schemeClr val="bg1"/>
                  </a:solidFill>
                  <a:latin typeface="Times New Roman" pitchFamily="18" charset="0"/>
                  <a:cs typeface="Times New Roman" pitchFamily="18" charset="0"/>
                </a:rPr>
                <a:t>张家界世界地质公园</a:t>
              </a:r>
              <a:r>
                <a:rPr lang="en-US" altLang="zh-CN" sz="1200" dirty="0">
                  <a:solidFill>
                    <a:schemeClr val="bg1"/>
                  </a:solidFill>
                  <a:latin typeface="Times New Roman" pitchFamily="18" charset="0"/>
                  <a:cs typeface="Times New Roman" pitchFamily="18" charset="0"/>
                </a:rPr>
                <a:t>Zhangjiajie Geopark</a:t>
              </a:r>
              <a:endParaRPr lang="zh-CN" altLang="en-US" sz="1200" dirty="0">
                <a:solidFill>
                  <a:schemeClr val="bg1"/>
                </a:solidFill>
                <a:latin typeface="Times New Roman" pitchFamily="18" charset="0"/>
                <a:cs typeface="Times New Roman" pitchFamily="18" charset="0"/>
              </a:endParaRPr>
            </a:p>
          </p:txBody>
        </p:sp>
      </p:grpSp>
      <p:grpSp>
        <p:nvGrpSpPr>
          <p:cNvPr id="5" name="组合 4"/>
          <p:cNvGrpSpPr>
            <a:grpSpLocks/>
          </p:cNvGrpSpPr>
          <p:nvPr/>
        </p:nvGrpSpPr>
        <p:grpSpPr bwMode="auto">
          <a:xfrm>
            <a:off x="4437063" y="217488"/>
            <a:ext cx="4456112" cy="2776537"/>
            <a:chOff x="727962" y="1838324"/>
            <a:chExt cx="6815839" cy="4430959"/>
          </a:xfrm>
        </p:grpSpPr>
        <p:pic>
          <p:nvPicPr>
            <p:cNvPr id="67593" name="Picture 2"/>
            <p:cNvPicPr>
              <a:picLocks noChangeAspect="1" noChangeArrowheads="1"/>
            </p:cNvPicPr>
            <p:nvPr/>
          </p:nvPicPr>
          <p:blipFill>
            <a:blip r:embed="rId3"/>
            <a:srcRect/>
            <a:stretch>
              <a:fillRect/>
            </a:stretch>
          </p:blipFill>
          <p:spPr bwMode="auto">
            <a:xfrm>
              <a:off x="1049917" y="1838324"/>
              <a:ext cx="6493884" cy="4430959"/>
            </a:xfrm>
            <a:prstGeom prst="rect">
              <a:avLst/>
            </a:prstGeom>
            <a:noFill/>
            <a:ln w="9525">
              <a:noFill/>
              <a:miter lim="800000"/>
              <a:headEnd/>
              <a:tailEnd/>
            </a:ln>
          </p:spPr>
        </p:pic>
        <p:sp>
          <p:nvSpPr>
            <p:cNvPr id="6" name="矩形 5">
              <a:extLst>
                <a:ext uri="{FF2B5EF4-FFF2-40B4-BE49-F238E27FC236}"/>
              </a:extLst>
            </p:cNvPr>
            <p:cNvSpPr/>
            <p:nvPr/>
          </p:nvSpPr>
          <p:spPr>
            <a:xfrm>
              <a:off x="727962" y="1954862"/>
              <a:ext cx="3273157" cy="4534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CN" altLang="en-US" sz="1200" dirty="0">
                  <a:solidFill>
                    <a:schemeClr val="bg1"/>
                  </a:solidFill>
                  <a:latin typeface="Times New Roman" pitchFamily="18" charset="0"/>
                  <a:cs typeface="Times New Roman" pitchFamily="18" charset="0"/>
                </a:rPr>
                <a:t>云台山世界地质公园</a:t>
              </a:r>
              <a:r>
                <a:rPr lang="en-US" altLang="zh-CN" sz="1200" dirty="0" err="1">
                  <a:solidFill>
                    <a:schemeClr val="bg1"/>
                  </a:solidFill>
                  <a:latin typeface="Times New Roman" pitchFamily="18" charset="0"/>
                  <a:cs typeface="Times New Roman" pitchFamily="18" charset="0"/>
                </a:rPr>
                <a:t>Yuntaishan</a:t>
              </a:r>
              <a:r>
                <a:rPr lang="en-US" altLang="zh-CN" sz="1200" dirty="0">
                  <a:solidFill>
                    <a:schemeClr val="bg1"/>
                  </a:solidFill>
                  <a:latin typeface="Times New Roman" pitchFamily="18" charset="0"/>
                  <a:cs typeface="Times New Roman" pitchFamily="18" charset="0"/>
                </a:rPr>
                <a:t> Geopark</a:t>
              </a:r>
              <a:endParaRPr lang="zh-CN" altLang="en-US" sz="1200" dirty="0">
                <a:solidFill>
                  <a:schemeClr val="bg1"/>
                </a:solidFill>
                <a:latin typeface="Times New Roman" pitchFamily="18" charset="0"/>
                <a:cs typeface="Times New Roman" pitchFamily="18" charset="0"/>
              </a:endParaRPr>
            </a:p>
          </p:txBody>
        </p:sp>
      </p:grpSp>
      <p:grpSp>
        <p:nvGrpSpPr>
          <p:cNvPr id="7" name="组合 6"/>
          <p:cNvGrpSpPr>
            <a:grpSpLocks/>
          </p:cNvGrpSpPr>
          <p:nvPr/>
        </p:nvGrpSpPr>
        <p:grpSpPr bwMode="auto">
          <a:xfrm>
            <a:off x="152400" y="217488"/>
            <a:ext cx="4343400" cy="2803525"/>
            <a:chOff x="-55330" y="3276600"/>
            <a:chExt cx="5332180" cy="3682631"/>
          </a:xfrm>
        </p:grpSpPr>
        <p:pic>
          <p:nvPicPr>
            <p:cNvPr id="67591" name="Picture 3"/>
            <p:cNvPicPr>
              <a:picLocks noChangeAspect="1" noChangeArrowheads="1"/>
            </p:cNvPicPr>
            <p:nvPr/>
          </p:nvPicPr>
          <p:blipFill>
            <a:blip r:embed="rId4"/>
            <a:srcRect/>
            <a:stretch>
              <a:fillRect/>
            </a:stretch>
          </p:blipFill>
          <p:spPr bwMode="auto">
            <a:xfrm>
              <a:off x="0" y="3276600"/>
              <a:ext cx="5276850" cy="3682631"/>
            </a:xfrm>
            <a:prstGeom prst="rect">
              <a:avLst/>
            </a:prstGeom>
            <a:noFill/>
            <a:ln w="9525">
              <a:noFill/>
              <a:miter lim="800000"/>
              <a:headEnd/>
              <a:tailEnd/>
            </a:ln>
          </p:spPr>
        </p:pic>
        <p:sp>
          <p:nvSpPr>
            <p:cNvPr id="9" name="矩形 8">
              <a:extLst>
                <a:ext uri="{FF2B5EF4-FFF2-40B4-BE49-F238E27FC236}"/>
              </a:extLst>
            </p:cNvPr>
            <p:cNvSpPr/>
            <p:nvPr/>
          </p:nvSpPr>
          <p:spPr>
            <a:xfrm>
              <a:off x="-55330" y="3305794"/>
              <a:ext cx="2087268" cy="506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CN" altLang="en-US" sz="1200" dirty="0">
                  <a:solidFill>
                    <a:schemeClr val="bg1"/>
                  </a:solidFill>
                  <a:latin typeface="Times New Roman" pitchFamily="18" charset="0"/>
                  <a:cs typeface="Times New Roman" pitchFamily="18" charset="0"/>
                </a:rPr>
                <a:t>丹霞山世界地质公园</a:t>
              </a:r>
              <a:r>
                <a:rPr lang="en-US" altLang="zh-CN" sz="1200" dirty="0" err="1">
                  <a:solidFill>
                    <a:schemeClr val="bg1"/>
                  </a:solidFill>
                  <a:latin typeface="Times New Roman" pitchFamily="18" charset="0"/>
                  <a:cs typeface="Times New Roman" pitchFamily="18" charset="0"/>
                </a:rPr>
                <a:t>Danxiashan</a:t>
              </a:r>
              <a:r>
                <a:rPr lang="en-US" altLang="zh-CN" sz="1200" dirty="0">
                  <a:solidFill>
                    <a:schemeClr val="bg1"/>
                  </a:solidFill>
                  <a:latin typeface="Times New Roman" pitchFamily="18" charset="0"/>
                  <a:cs typeface="Times New Roman" pitchFamily="18" charset="0"/>
                </a:rPr>
                <a:t> Geopark</a:t>
              </a:r>
              <a:endParaRPr lang="zh-CN" altLang="en-US" sz="1200" dirty="0">
                <a:solidFill>
                  <a:schemeClr val="bg1"/>
                </a:solidFill>
                <a:latin typeface="Times New Roman" pitchFamily="18" charset="0"/>
                <a:cs typeface="Times New Roman" pitchFamily="18" charset="0"/>
              </a:endParaRPr>
            </a:p>
          </p:txBody>
        </p:sp>
      </p:grpSp>
      <p:grpSp>
        <p:nvGrpSpPr>
          <p:cNvPr id="10" name="组合 9"/>
          <p:cNvGrpSpPr>
            <a:grpSpLocks/>
          </p:cNvGrpSpPr>
          <p:nvPr/>
        </p:nvGrpSpPr>
        <p:grpSpPr bwMode="auto">
          <a:xfrm>
            <a:off x="152400" y="3213100"/>
            <a:ext cx="4343400" cy="3427413"/>
            <a:chOff x="-9277" y="-13515"/>
            <a:chExt cx="5006697" cy="3290115"/>
          </a:xfrm>
        </p:grpSpPr>
        <p:pic>
          <p:nvPicPr>
            <p:cNvPr id="67589" name="Picture 5"/>
            <p:cNvPicPr>
              <a:picLocks noChangeAspect="1" noChangeArrowheads="1"/>
            </p:cNvPicPr>
            <p:nvPr/>
          </p:nvPicPr>
          <p:blipFill>
            <a:blip r:embed="rId5"/>
            <a:srcRect/>
            <a:stretch>
              <a:fillRect/>
            </a:stretch>
          </p:blipFill>
          <p:spPr bwMode="auto">
            <a:xfrm>
              <a:off x="-9277" y="-13515"/>
              <a:ext cx="5006697" cy="3290115"/>
            </a:xfrm>
            <a:prstGeom prst="rect">
              <a:avLst/>
            </a:prstGeom>
            <a:noFill/>
            <a:ln w="9525">
              <a:noFill/>
              <a:miter lim="800000"/>
              <a:headEnd/>
              <a:tailEnd/>
            </a:ln>
          </p:spPr>
        </p:pic>
        <p:sp>
          <p:nvSpPr>
            <p:cNvPr id="15" name="矩形 14">
              <a:extLst>
                <a:ext uri="{FF2B5EF4-FFF2-40B4-BE49-F238E27FC236}"/>
              </a:extLst>
            </p:cNvPr>
            <p:cNvSpPr/>
            <p:nvPr/>
          </p:nvSpPr>
          <p:spPr>
            <a:xfrm>
              <a:off x="-127" y="2889528"/>
              <a:ext cx="1967178" cy="3047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CN" altLang="en-US" sz="1200" dirty="0">
                  <a:solidFill>
                    <a:schemeClr val="bg1"/>
                  </a:solidFill>
                  <a:latin typeface="Times New Roman" pitchFamily="18" charset="0"/>
                  <a:cs typeface="Times New Roman" pitchFamily="18" charset="0"/>
                </a:rPr>
                <a:t>五大连池世界地质公园</a:t>
              </a:r>
              <a:r>
                <a:rPr lang="en-US" altLang="zh-CN" sz="1200" dirty="0" err="1">
                  <a:solidFill>
                    <a:schemeClr val="bg1"/>
                  </a:solidFill>
                  <a:latin typeface="Times New Roman" pitchFamily="18" charset="0"/>
                  <a:cs typeface="Times New Roman" pitchFamily="18" charset="0"/>
                </a:rPr>
                <a:t>Wudalianchi</a:t>
              </a:r>
              <a:r>
                <a:rPr lang="en-US" altLang="zh-CN" sz="1200" dirty="0">
                  <a:solidFill>
                    <a:schemeClr val="bg1"/>
                  </a:solidFill>
                  <a:latin typeface="Times New Roman" pitchFamily="18" charset="0"/>
                  <a:cs typeface="Times New Roman" pitchFamily="18" charset="0"/>
                </a:rPr>
                <a:t> Geopark</a:t>
              </a:r>
              <a:endParaRPr lang="zh-CN" altLang="en-US" sz="1200" dirty="0">
                <a:solidFill>
                  <a:schemeClr val="bg1"/>
                </a:solidFill>
                <a:latin typeface="Times New Roman" pitchFamily="18" charset="0"/>
                <a:cs typeface="Times New Roman" pitchFamily="18"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a:grpSpLocks/>
          </p:cNvGrpSpPr>
          <p:nvPr/>
        </p:nvGrpSpPr>
        <p:grpSpPr bwMode="auto">
          <a:xfrm>
            <a:off x="4572000" y="3041650"/>
            <a:ext cx="4689475" cy="3763963"/>
            <a:chOff x="2929737" y="1973705"/>
            <a:chExt cx="5740494" cy="3651276"/>
          </a:xfrm>
        </p:grpSpPr>
        <p:pic>
          <p:nvPicPr>
            <p:cNvPr id="68619" name="Picture 7" descr="20070524174041856201"/>
            <p:cNvPicPr>
              <a:picLocks noChangeAspect="1" noChangeArrowheads="1"/>
            </p:cNvPicPr>
            <p:nvPr/>
          </p:nvPicPr>
          <p:blipFill>
            <a:blip r:embed="rId3"/>
            <a:srcRect l="-191" r="-32"/>
            <a:stretch>
              <a:fillRect/>
            </a:stretch>
          </p:blipFill>
          <p:spPr bwMode="auto">
            <a:xfrm>
              <a:off x="2929737" y="1973705"/>
              <a:ext cx="5502860" cy="3651276"/>
            </a:xfrm>
            <a:prstGeom prst="rect">
              <a:avLst/>
            </a:prstGeom>
            <a:noFill/>
            <a:ln w="9525">
              <a:noFill/>
              <a:miter lim="800000"/>
              <a:headEnd/>
              <a:tailEnd/>
            </a:ln>
          </p:spPr>
        </p:pic>
        <p:sp>
          <p:nvSpPr>
            <p:cNvPr id="13" name="矩形 12">
              <a:extLst>
                <a:ext uri="{FF2B5EF4-FFF2-40B4-BE49-F238E27FC236}"/>
              </a:extLst>
            </p:cNvPr>
            <p:cNvSpPr/>
            <p:nvPr/>
          </p:nvSpPr>
          <p:spPr>
            <a:xfrm>
              <a:off x="6190586" y="5144509"/>
              <a:ext cx="2479645" cy="3757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CN" altLang="en-US" sz="1200" dirty="0">
                  <a:solidFill>
                    <a:schemeClr val="bg1"/>
                  </a:solidFill>
                  <a:latin typeface="Times New Roman" pitchFamily="18" charset="0"/>
                  <a:cs typeface="Times New Roman" pitchFamily="18" charset="0"/>
                </a:rPr>
                <a:t>雁荡山世界地质公园</a:t>
              </a:r>
              <a:r>
                <a:rPr lang="en-US" altLang="zh-CN" sz="1200" dirty="0" err="1">
                  <a:solidFill>
                    <a:schemeClr val="bg1"/>
                  </a:solidFill>
                  <a:latin typeface="Times New Roman" pitchFamily="18" charset="0"/>
                  <a:cs typeface="Times New Roman" pitchFamily="18" charset="0"/>
                </a:rPr>
                <a:t>Yandangshan</a:t>
              </a:r>
              <a:r>
                <a:rPr lang="en-US" altLang="zh-CN" sz="1200" dirty="0">
                  <a:solidFill>
                    <a:schemeClr val="bg1"/>
                  </a:solidFill>
                  <a:latin typeface="Times New Roman" pitchFamily="18" charset="0"/>
                  <a:cs typeface="Times New Roman" pitchFamily="18" charset="0"/>
                </a:rPr>
                <a:t> Geopark</a:t>
              </a:r>
              <a:endParaRPr lang="zh-CN" altLang="en-US" sz="1200" dirty="0">
                <a:solidFill>
                  <a:schemeClr val="bg1"/>
                </a:solidFill>
                <a:latin typeface="Times New Roman" pitchFamily="18" charset="0"/>
                <a:cs typeface="Times New Roman" pitchFamily="18" charset="0"/>
              </a:endParaRPr>
            </a:p>
          </p:txBody>
        </p:sp>
      </p:grpSp>
      <p:grpSp>
        <p:nvGrpSpPr>
          <p:cNvPr id="16" name="组合 15"/>
          <p:cNvGrpSpPr>
            <a:grpSpLocks/>
          </p:cNvGrpSpPr>
          <p:nvPr/>
        </p:nvGrpSpPr>
        <p:grpSpPr bwMode="auto">
          <a:xfrm>
            <a:off x="0" y="3041650"/>
            <a:ext cx="4492625" cy="3790950"/>
            <a:chOff x="-1" y="3118243"/>
            <a:chExt cx="4492198" cy="3790156"/>
          </a:xfrm>
        </p:grpSpPr>
        <p:pic>
          <p:nvPicPr>
            <p:cNvPr id="68617" name="Picture 6" descr="DSC02624-%5b7151%5d"/>
            <p:cNvPicPr>
              <a:picLocks noChangeAspect="1" noChangeArrowheads="1"/>
            </p:cNvPicPr>
            <p:nvPr/>
          </p:nvPicPr>
          <p:blipFill>
            <a:blip r:embed="rId4"/>
            <a:srcRect/>
            <a:stretch>
              <a:fillRect/>
            </a:stretch>
          </p:blipFill>
          <p:spPr bwMode="auto">
            <a:xfrm>
              <a:off x="-1" y="3118243"/>
              <a:ext cx="4492198" cy="3790156"/>
            </a:xfrm>
            <a:prstGeom prst="rect">
              <a:avLst/>
            </a:prstGeom>
            <a:noFill/>
            <a:ln w="9525">
              <a:noFill/>
              <a:miter lim="800000"/>
              <a:headEnd/>
              <a:tailEnd/>
            </a:ln>
          </p:spPr>
        </p:pic>
        <p:sp>
          <p:nvSpPr>
            <p:cNvPr id="15" name="矩形 14">
              <a:extLst>
                <a:ext uri="{FF2B5EF4-FFF2-40B4-BE49-F238E27FC236}"/>
              </a:extLst>
            </p:cNvPr>
            <p:cNvSpPr/>
            <p:nvPr/>
          </p:nvSpPr>
          <p:spPr>
            <a:xfrm>
              <a:off x="3044535" y="6533827"/>
              <a:ext cx="1415915" cy="3745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CN" altLang="en-US" sz="1200" dirty="0">
                  <a:solidFill>
                    <a:schemeClr val="bg1"/>
                  </a:solidFill>
                  <a:latin typeface="Times New Roman" pitchFamily="18" charset="0"/>
                  <a:cs typeface="Times New Roman" pitchFamily="18" charset="0"/>
                </a:rPr>
                <a:t>自贡世界地质公园</a:t>
              </a:r>
              <a:r>
                <a:rPr lang="en-US" altLang="zh-CN" sz="1200" dirty="0">
                  <a:solidFill>
                    <a:schemeClr val="bg1"/>
                  </a:solidFill>
                  <a:latin typeface="Times New Roman" pitchFamily="18" charset="0"/>
                  <a:cs typeface="Times New Roman" pitchFamily="18" charset="0"/>
                </a:rPr>
                <a:t>Zigong Geopark</a:t>
              </a:r>
              <a:endParaRPr lang="zh-CN" altLang="en-US" sz="1200" dirty="0">
                <a:solidFill>
                  <a:schemeClr val="bg1"/>
                </a:solidFill>
                <a:latin typeface="Times New Roman" pitchFamily="18" charset="0"/>
                <a:cs typeface="Times New Roman" pitchFamily="18" charset="0"/>
              </a:endParaRPr>
            </a:p>
          </p:txBody>
        </p:sp>
      </p:grpSp>
      <p:grpSp>
        <p:nvGrpSpPr>
          <p:cNvPr id="19" name="组合 18"/>
          <p:cNvGrpSpPr>
            <a:grpSpLocks/>
          </p:cNvGrpSpPr>
          <p:nvPr/>
        </p:nvGrpSpPr>
        <p:grpSpPr bwMode="auto">
          <a:xfrm>
            <a:off x="5715000" y="0"/>
            <a:ext cx="3352800" cy="2971800"/>
            <a:chOff x="5715000" y="0"/>
            <a:chExt cx="3352800" cy="2971800"/>
          </a:xfrm>
        </p:grpSpPr>
        <p:pic>
          <p:nvPicPr>
            <p:cNvPr id="68615" name="Picture 5" descr="20070629102215547459"/>
            <p:cNvPicPr>
              <a:picLocks noChangeAspect="1" noChangeArrowheads="1"/>
            </p:cNvPicPr>
            <p:nvPr/>
          </p:nvPicPr>
          <p:blipFill>
            <a:blip r:embed="rId5"/>
            <a:srcRect/>
            <a:stretch>
              <a:fillRect/>
            </a:stretch>
          </p:blipFill>
          <p:spPr bwMode="auto">
            <a:xfrm>
              <a:off x="5715000" y="0"/>
              <a:ext cx="3352800" cy="2971800"/>
            </a:xfrm>
            <a:prstGeom prst="rect">
              <a:avLst/>
            </a:prstGeom>
            <a:noFill/>
            <a:ln w="9525">
              <a:noFill/>
              <a:miter lim="800000"/>
              <a:headEnd/>
              <a:tailEnd/>
            </a:ln>
          </p:spPr>
        </p:pic>
        <p:sp>
          <p:nvSpPr>
            <p:cNvPr id="18" name="矩形 17">
              <a:extLst>
                <a:ext uri="{FF2B5EF4-FFF2-40B4-BE49-F238E27FC236}"/>
              </a:extLst>
            </p:cNvPr>
            <p:cNvSpPr/>
            <p:nvPr/>
          </p:nvSpPr>
          <p:spPr>
            <a:xfrm>
              <a:off x="7620000" y="2532063"/>
              <a:ext cx="14478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CN" altLang="en-US" sz="1200" dirty="0">
                  <a:solidFill>
                    <a:schemeClr val="bg1"/>
                  </a:solidFill>
                  <a:latin typeface="Times New Roman" pitchFamily="18" charset="0"/>
                  <a:cs typeface="Times New Roman" pitchFamily="18" charset="0"/>
                </a:rPr>
                <a:t>房山世界地质公园</a:t>
              </a:r>
              <a:r>
                <a:rPr lang="en-US" altLang="zh-CN" sz="1200" dirty="0" err="1">
                  <a:solidFill>
                    <a:schemeClr val="bg1"/>
                  </a:solidFill>
                  <a:latin typeface="Times New Roman" pitchFamily="18" charset="0"/>
                  <a:cs typeface="Times New Roman" pitchFamily="18" charset="0"/>
                </a:rPr>
                <a:t>Fangshan</a:t>
              </a:r>
              <a:r>
                <a:rPr lang="en-US" altLang="zh-CN" sz="1200" dirty="0">
                  <a:solidFill>
                    <a:schemeClr val="bg1"/>
                  </a:solidFill>
                  <a:latin typeface="Times New Roman" pitchFamily="18" charset="0"/>
                  <a:cs typeface="Times New Roman" pitchFamily="18" charset="0"/>
                </a:rPr>
                <a:t> Geopark</a:t>
              </a:r>
              <a:endParaRPr lang="zh-CN" altLang="en-US" sz="1200" dirty="0">
                <a:solidFill>
                  <a:schemeClr val="bg1"/>
                </a:solidFill>
                <a:latin typeface="Times New Roman" pitchFamily="18" charset="0"/>
                <a:cs typeface="Times New Roman" pitchFamily="18" charset="0"/>
              </a:endParaRPr>
            </a:p>
          </p:txBody>
        </p:sp>
      </p:grpSp>
      <p:grpSp>
        <p:nvGrpSpPr>
          <p:cNvPr id="21" name="组合 20"/>
          <p:cNvGrpSpPr>
            <a:grpSpLocks/>
          </p:cNvGrpSpPr>
          <p:nvPr/>
        </p:nvGrpSpPr>
        <p:grpSpPr bwMode="auto">
          <a:xfrm>
            <a:off x="0" y="0"/>
            <a:ext cx="5638800" cy="2987675"/>
            <a:chOff x="0" y="0"/>
            <a:chExt cx="5639006" cy="2988000"/>
          </a:xfrm>
        </p:grpSpPr>
        <p:pic>
          <p:nvPicPr>
            <p:cNvPr id="68613" name="Picture 8" descr="20070703093824444227"/>
            <p:cNvPicPr>
              <a:picLocks noChangeAspect="1" noChangeArrowheads="1"/>
            </p:cNvPicPr>
            <p:nvPr/>
          </p:nvPicPr>
          <p:blipFill>
            <a:blip r:embed="rId6"/>
            <a:srcRect b="12958"/>
            <a:stretch>
              <a:fillRect/>
            </a:stretch>
          </p:blipFill>
          <p:spPr bwMode="auto">
            <a:xfrm>
              <a:off x="0" y="0"/>
              <a:ext cx="5639006" cy="2988000"/>
            </a:xfrm>
            <a:prstGeom prst="rect">
              <a:avLst/>
            </a:prstGeom>
            <a:noFill/>
            <a:ln w="9525">
              <a:noFill/>
              <a:miter lim="800000"/>
              <a:headEnd/>
              <a:tailEnd/>
            </a:ln>
          </p:spPr>
        </p:pic>
        <p:sp>
          <p:nvSpPr>
            <p:cNvPr id="20" name="矩形 19">
              <a:extLst>
                <a:ext uri="{FF2B5EF4-FFF2-40B4-BE49-F238E27FC236}"/>
              </a:extLst>
            </p:cNvPr>
            <p:cNvSpPr/>
            <p:nvPr/>
          </p:nvSpPr>
          <p:spPr>
            <a:xfrm>
              <a:off x="3918093" y="2535514"/>
              <a:ext cx="1676461" cy="3778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CN" altLang="en-US" sz="1200" dirty="0">
                  <a:solidFill>
                    <a:schemeClr val="bg1"/>
                  </a:solidFill>
                  <a:latin typeface="Times New Roman" pitchFamily="18" charset="0"/>
                  <a:cs typeface="Times New Roman" pitchFamily="18" charset="0"/>
                </a:rPr>
                <a:t>石林世界地质公园</a:t>
              </a:r>
              <a:r>
                <a:rPr lang="en-US" altLang="zh-CN" sz="1200" dirty="0">
                  <a:solidFill>
                    <a:schemeClr val="bg1"/>
                  </a:solidFill>
                  <a:latin typeface="Times New Roman" pitchFamily="18" charset="0"/>
                  <a:cs typeface="Times New Roman" pitchFamily="18" charset="0"/>
                </a:rPr>
                <a:t>Stone Forest Geopark</a:t>
              </a:r>
              <a:endParaRPr lang="zh-CN" altLang="en-US" sz="1200" dirty="0">
                <a:solidFill>
                  <a:schemeClr val="bg1"/>
                </a:solidFill>
                <a:latin typeface="Times New Roman" pitchFamily="18" charset="0"/>
                <a:cs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1+#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9"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0-#ppt_w/2"/>
                                          </p:val>
                                        </p:tav>
                                        <p:tav tm="100000">
                                          <p:val>
                                            <p:strVal val="#ppt_x"/>
                                          </p:val>
                                        </p:tav>
                                      </p:tavLst>
                                    </p:anim>
                                    <p:anim calcmode="lin" valueType="num">
                                      <p:cBhvr additive="base">
                                        <p:cTn id="23"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7" name="组合 2"/>
          <p:cNvGrpSpPr>
            <a:grpSpLocks/>
          </p:cNvGrpSpPr>
          <p:nvPr/>
        </p:nvGrpSpPr>
        <p:grpSpPr bwMode="auto">
          <a:xfrm>
            <a:off x="47625" y="76200"/>
            <a:ext cx="5621338" cy="3709988"/>
            <a:chOff x="-28575" y="0"/>
            <a:chExt cx="6181340" cy="4148985"/>
          </a:xfrm>
        </p:grpSpPr>
        <p:pic>
          <p:nvPicPr>
            <p:cNvPr id="7" name="内容占位符 3">
              <a:extLst>
                <a:ext uri="{FF2B5EF4-FFF2-40B4-BE49-F238E27FC236}"/>
              </a:extLst>
            </p:cNvPr>
            <p:cNvPicPr>
              <a:picLocks noChangeAspect="1"/>
            </p:cNvPicPr>
            <p:nvPr/>
          </p:nvPicPr>
          <p:blipFill>
            <a:blip r:embed="rId2" cstate="print">
              <a:extLst>
                <a:ext uri="{28A0092B-C50C-407E-A947-70E740481C1C}"/>
              </a:extLst>
            </a:blip>
            <a:stretch>
              <a:fillRect/>
            </a:stretch>
          </p:blipFill>
          <p:spPr bwMode="auto">
            <a:xfrm>
              <a:off x="-28575" y="0"/>
              <a:ext cx="6019800" cy="414898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10" name="矩形 9">
              <a:extLst>
                <a:ext uri="{FF2B5EF4-FFF2-40B4-BE49-F238E27FC236}"/>
              </a:extLst>
            </p:cNvPr>
            <p:cNvSpPr/>
            <p:nvPr/>
          </p:nvSpPr>
          <p:spPr>
            <a:xfrm>
              <a:off x="3914844" y="3625257"/>
              <a:ext cx="2237921" cy="3319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CN" altLang="en-US" sz="1200" dirty="0">
                  <a:solidFill>
                    <a:schemeClr val="bg1"/>
                  </a:solidFill>
                  <a:latin typeface="Times New Roman" pitchFamily="18" charset="0"/>
                  <a:cs typeface="Times New Roman" pitchFamily="18" charset="0"/>
                </a:rPr>
                <a:t>黄山世界地质公园</a:t>
              </a:r>
              <a:r>
                <a:rPr lang="en-US" altLang="zh-CN" sz="1200" dirty="0">
                  <a:solidFill>
                    <a:schemeClr val="bg1"/>
                  </a:solidFill>
                  <a:latin typeface="Times New Roman" pitchFamily="18" charset="0"/>
                  <a:cs typeface="Times New Roman" pitchFamily="18" charset="0"/>
                </a:rPr>
                <a:t>Huangshan Geopark</a:t>
              </a:r>
              <a:endParaRPr lang="zh-CN" altLang="en-US" sz="1200" dirty="0">
                <a:solidFill>
                  <a:schemeClr val="bg1"/>
                </a:solidFill>
                <a:latin typeface="Times New Roman" pitchFamily="18" charset="0"/>
                <a:cs typeface="Times New Roman" pitchFamily="18" charset="0"/>
              </a:endParaRPr>
            </a:p>
          </p:txBody>
        </p:sp>
      </p:grpSp>
      <p:grpSp>
        <p:nvGrpSpPr>
          <p:cNvPr id="70658" name="组合 14"/>
          <p:cNvGrpSpPr>
            <a:grpSpLocks/>
          </p:cNvGrpSpPr>
          <p:nvPr/>
        </p:nvGrpSpPr>
        <p:grpSpPr bwMode="auto">
          <a:xfrm>
            <a:off x="3948113" y="4303713"/>
            <a:ext cx="4114800" cy="2505075"/>
            <a:chOff x="3810000" y="4302964"/>
            <a:chExt cx="4114345" cy="2505340"/>
          </a:xfrm>
        </p:grpSpPr>
        <p:pic>
          <p:nvPicPr>
            <p:cNvPr id="12" name="Picture 6" descr="11-FNS-Image-47-%5b4116%5d">
              <a:extLst>
                <a:ext uri="{FF2B5EF4-FFF2-40B4-BE49-F238E27FC236}"/>
              </a:extLst>
            </p:cNvPr>
            <p:cNvPicPr>
              <a:picLocks noChangeAspect="1" noChangeArrowheads="1"/>
            </p:cNvPicPr>
            <p:nvPr/>
          </p:nvPicPr>
          <p:blipFill>
            <a:blip r:embed="rId3">
              <a:extLst>
                <a:ext uri="{28A0092B-C50C-407E-A947-70E740481C1C}"/>
              </a:extLst>
            </a:blip>
            <a:srcRect l="10100" r="10001"/>
            <a:stretch>
              <a:fillRect/>
            </a:stretch>
          </p:blipFill>
          <p:spPr bwMode="auto">
            <a:xfrm>
              <a:off x="3810000" y="4302964"/>
              <a:ext cx="2502210" cy="2505340"/>
            </a:xfrm>
            <a:prstGeom prst="rect">
              <a:avLst/>
            </a:prstGeom>
            <a:ln>
              <a:noFill/>
            </a:ln>
            <a:effectLst>
              <a:softEdge rad="112500"/>
            </a:effectLst>
            <a:extLst>
              <a:ext uri="{909E8E84-426E-40DD-AFC4-6F175D3DCCD1}"/>
            </a:extLst>
          </p:spPr>
        </p:pic>
        <p:sp>
          <p:nvSpPr>
            <p:cNvPr id="13" name="矩形 12">
              <a:extLst>
                <a:ext uri="{FF2B5EF4-FFF2-40B4-BE49-F238E27FC236}"/>
              </a:extLst>
            </p:cNvPr>
            <p:cNvSpPr/>
            <p:nvPr/>
          </p:nvSpPr>
          <p:spPr>
            <a:xfrm>
              <a:off x="6233844" y="6393922"/>
              <a:ext cx="1690501" cy="3143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CN" altLang="en-US" sz="1200" dirty="0">
                  <a:solidFill>
                    <a:schemeClr val="bg1"/>
                  </a:solidFill>
                  <a:latin typeface="Times New Roman" pitchFamily="18" charset="0"/>
                  <a:cs typeface="Times New Roman" pitchFamily="18" charset="0"/>
                </a:rPr>
                <a:t>伏牛山世界地质公园</a:t>
              </a:r>
              <a:r>
                <a:rPr lang="en-US" altLang="zh-CN" sz="1200" dirty="0" err="1">
                  <a:solidFill>
                    <a:schemeClr val="bg1"/>
                  </a:solidFill>
                  <a:latin typeface="Times New Roman" pitchFamily="18" charset="0"/>
                  <a:cs typeface="Times New Roman" pitchFamily="18" charset="0"/>
                </a:rPr>
                <a:t>Funiushan</a:t>
              </a:r>
              <a:r>
                <a:rPr lang="en-US" altLang="zh-CN" sz="1200" dirty="0">
                  <a:solidFill>
                    <a:schemeClr val="bg1"/>
                  </a:solidFill>
                  <a:latin typeface="Times New Roman" pitchFamily="18" charset="0"/>
                  <a:cs typeface="Times New Roman" pitchFamily="18" charset="0"/>
                </a:rPr>
                <a:t> Geopark</a:t>
              </a:r>
              <a:endParaRPr lang="zh-CN" altLang="en-US" sz="1200" dirty="0">
                <a:solidFill>
                  <a:schemeClr val="bg1"/>
                </a:solidFill>
                <a:latin typeface="Times New Roman" pitchFamily="18" charset="0"/>
                <a:cs typeface="Times New Roman" pitchFamily="18" charset="0"/>
              </a:endParaRPr>
            </a:p>
          </p:txBody>
        </p:sp>
      </p:grpSp>
      <p:pic>
        <p:nvPicPr>
          <p:cNvPr id="24591" name="Picture 15" descr="F:\工作\图片\26世界地质公园照片\Alxa Desert Geopark.jpg">
            <a:extLst>
              <a:ext uri="{FF2B5EF4-FFF2-40B4-BE49-F238E27FC236}"/>
            </a:extLst>
          </p:cNvPr>
          <p:cNvPicPr>
            <a:picLocks noChangeAspect="1" noChangeArrowheads="1"/>
          </p:cNvPicPr>
          <p:nvPr/>
        </p:nvPicPr>
        <p:blipFill>
          <a:blip r:embed="rId4" cstate="print">
            <a:extLst>
              <a:ext uri="{28A0092B-C50C-407E-A947-70E740481C1C}"/>
            </a:extLst>
          </a:blip>
          <a:srcRect/>
          <a:stretch>
            <a:fillRect/>
          </a:stretch>
        </p:blipFill>
        <p:spPr bwMode="auto">
          <a:xfrm>
            <a:off x="0" y="4067969"/>
            <a:ext cx="3871913" cy="28090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9" name="矩形 18">
            <a:extLst>
              <a:ext uri="{FF2B5EF4-FFF2-40B4-BE49-F238E27FC236}"/>
            </a:extLst>
          </p:cNvPr>
          <p:cNvSpPr/>
          <p:nvPr/>
        </p:nvSpPr>
        <p:spPr bwMode="auto">
          <a:xfrm>
            <a:off x="-28575" y="6478588"/>
            <a:ext cx="1828800" cy="296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CN" altLang="en-US" sz="1200" dirty="0">
                <a:solidFill>
                  <a:schemeClr val="bg1"/>
                </a:solidFill>
                <a:latin typeface="Times New Roman" pitchFamily="18" charset="0"/>
                <a:cs typeface="Times New Roman" pitchFamily="18" charset="0"/>
              </a:rPr>
              <a:t>阿拉善世界地质公园</a:t>
            </a:r>
            <a:r>
              <a:rPr lang="en-US" altLang="zh-CN" sz="1200" dirty="0" err="1">
                <a:solidFill>
                  <a:schemeClr val="bg1"/>
                </a:solidFill>
                <a:latin typeface="Times New Roman" pitchFamily="18" charset="0"/>
                <a:cs typeface="Times New Roman" pitchFamily="18" charset="0"/>
              </a:rPr>
              <a:t>Alxa</a:t>
            </a:r>
            <a:r>
              <a:rPr lang="en-US" altLang="zh-CN" sz="1200" dirty="0">
                <a:solidFill>
                  <a:schemeClr val="bg1"/>
                </a:solidFill>
                <a:latin typeface="Times New Roman" pitchFamily="18" charset="0"/>
                <a:cs typeface="Times New Roman" pitchFamily="18" charset="0"/>
              </a:rPr>
              <a:t> Desert Geopark</a:t>
            </a:r>
            <a:endParaRPr lang="zh-CN" altLang="en-US" sz="1200" dirty="0">
              <a:solidFill>
                <a:schemeClr val="bg1"/>
              </a:solidFill>
              <a:latin typeface="Times New Roman" pitchFamily="18" charset="0"/>
              <a:cs typeface="Times New Roman" pitchFamily="18" charset="0"/>
            </a:endParaRPr>
          </a:p>
        </p:txBody>
      </p:sp>
      <p:grpSp>
        <p:nvGrpSpPr>
          <p:cNvPr id="70661" name="组合 1"/>
          <p:cNvGrpSpPr>
            <a:grpSpLocks/>
          </p:cNvGrpSpPr>
          <p:nvPr/>
        </p:nvGrpSpPr>
        <p:grpSpPr bwMode="auto">
          <a:xfrm>
            <a:off x="5816600" y="76200"/>
            <a:ext cx="3263900" cy="4865688"/>
            <a:chOff x="5816230" y="76200"/>
            <a:chExt cx="3264269" cy="4865687"/>
          </a:xfrm>
        </p:grpSpPr>
        <p:sp>
          <p:nvSpPr>
            <p:cNvPr id="16" name="矩形 15">
              <a:extLst>
                <a:ext uri="{FF2B5EF4-FFF2-40B4-BE49-F238E27FC236}"/>
              </a:extLst>
            </p:cNvPr>
            <p:cNvSpPr/>
            <p:nvPr/>
          </p:nvSpPr>
          <p:spPr bwMode="auto">
            <a:xfrm>
              <a:off x="7288009" y="4651374"/>
              <a:ext cx="1784552" cy="2905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CN" altLang="en-US" sz="1200" dirty="0">
                  <a:solidFill>
                    <a:schemeClr val="bg1"/>
                  </a:solidFill>
                  <a:latin typeface="Times New Roman" pitchFamily="18" charset="0"/>
                  <a:cs typeface="Times New Roman" pitchFamily="18" charset="0"/>
                </a:rPr>
                <a:t>三清山世界地质公园</a:t>
              </a:r>
              <a:r>
                <a:rPr lang="en-US" altLang="zh-CN" sz="1200" dirty="0" err="1">
                  <a:solidFill>
                    <a:schemeClr val="bg1"/>
                  </a:solidFill>
                  <a:latin typeface="Times New Roman" pitchFamily="18" charset="0"/>
                  <a:cs typeface="Times New Roman" pitchFamily="18" charset="0"/>
                </a:rPr>
                <a:t>Sanqingshan</a:t>
              </a:r>
              <a:r>
                <a:rPr lang="en-US" altLang="zh-CN" sz="1200" dirty="0">
                  <a:solidFill>
                    <a:schemeClr val="bg1"/>
                  </a:solidFill>
                  <a:latin typeface="Times New Roman" pitchFamily="18" charset="0"/>
                  <a:cs typeface="Times New Roman" pitchFamily="18" charset="0"/>
                </a:rPr>
                <a:t> Geopark</a:t>
              </a:r>
              <a:endParaRPr lang="zh-CN" altLang="en-US" sz="1200" dirty="0">
                <a:solidFill>
                  <a:schemeClr val="bg1"/>
                </a:solidFill>
                <a:latin typeface="Times New Roman" pitchFamily="18" charset="0"/>
                <a:cs typeface="Times New Roman" pitchFamily="18" charset="0"/>
              </a:endParaRPr>
            </a:p>
          </p:txBody>
        </p:sp>
        <p:pic>
          <p:nvPicPr>
            <p:cNvPr id="17" name="Picture 5" descr="郝-14">
              <a:extLst>
                <a:ext uri="{FF2B5EF4-FFF2-40B4-BE49-F238E27FC236}"/>
              </a:extLst>
            </p:cNvPr>
            <p:cNvPicPr>
              <a:picLocks noChangeAspect="1" noChangeArrowheads="1"/>
            </p:cNvPicPr>
            <p:nvPr/>
          </p:nvPicPr>
          <p:blipFill>
            <a:blip r:embed="rId5" cstate="print">
              <a:extLst>
                <a:ext uri="{28A0092B-C50C-407E-A947-70E740481C1C}"/>
              </a:extLst>
            </a:blip>
            <a:srcRect/>
            <a:stretch>
              <a:fillRect/>
            </a:stretch>
          </p:blipFill>
          <p:spPr bwMode="auto">
            <a:xfrm>
              <a:off x="5816230" y="76200"/>
              <a:ext cx="3264269" cy="44989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extLst>
          </p:spPr>
        </p:pic>
      </p:grpSp>
    </p:spTree>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a:grpSpLocks/>
          </p:cNvGrpSpPr>
          <p:nvPr/>
        </p:nvGrpSpPr>
        <p:grpSpPr bwMode="auto">
          <a:xfrm>
            <a:off x="327025" y="774700"/>
            <a:ext cx="8359775" cy="5930900"/>
            <a:chOff x="327025" y="774700"/>
            <a:chExt cx="8359775" cy="5930900"/>
          </a:xfrm>
        </p:grpSpPr>
        <p:pic>
          <p:nvPicPr>
            <p:cNvPr id="71683" name="Picture 3" descr="C:\Documents and Settings\jeffrey\桌面\20110721 Geopark powerpoint\Links\0786.jpg"/>
            <p:cNvPicPr>
              <a:picLocks noChangeAspect="1" noChangeArrowheads="1"/>
            </p:cNvPicPr>
            <p:nvPr/>
          </p:nvPicPr>
          <p:blipFill>
            <a:blip r:embed="rId2"/>
            <a:srcRect/>
            <a:stretch>
              <a:fillRect/>
            </a:stretch>
          </p:blipFill>
          <p:spPr bwMode="auto">
            <a:xfrm>
              <a:off x="327025" y="774700"/>
              <a:ext cx="1928813" cy="1851025"/>
            </a:xfrm>
            <a:prstGeom prst="rect">
              <a:avLst/>
            </a:prstGeom>
            <a:noFill/>
            <a:ln w="9525">
              <a:noFill/>
              <a:miter lim="800000"/>
              <a:headEnd/>
              <a:tailEnd/>
            </a:ln>
          </p:spPr>
        </p:pic>
        <p:pic>
          <p:nvPicPr>
            <p:cNvPr id="71684" name="Picture 4" descr="C:\Documents and Settings\jeffrey\桌面\20110721 Geopark powerpoint\Links\9.jpg"/>
            <p:cNvPicPr>
              <a:picLocks noChangeAspect="1" noChangeArrowheads="1"/>
            </p:cNvPicPr>
            <p:nvPr/>
          </p:nvPicPr>
          <p:blipFill>
            <a:blip r:embed="rId3"/>
            <a:srcRect/>
            <a:stretch>
              <a:fillRect/>
            </a:stretch>
          </p:blipFill>
          <p:spPr bwMode="auto">
            <a:xfrm>
              <a:off x="2473325" y="774700"/>
              <a:ext cx="1928813" cy="1865313"/>
            </a:xfrm>
            <a:prstGeom prst="rect">
              <a:avLst/>
            </a:prstGeom>
            <a:noFill/>
            <a:ln w="9525">
              <a:noFill/>
              <a:miter lim="800000"/>
              <a:headEnd/>
              <a:tailEnd/>
            </a:ln>
          </p:spPr>
        </p:pic>
        <p:pic>
          <p:nvPicPr>
            <p:cNvPr id="71685" name="Picture 5" descr="C:\Documents and Settings\jeffrey\桌面\20110721 Geopark powerpoint\Links\10.jpg"/>
            <p:cNvPicPr>
              <a:picLocks noChangeAspect="1" noChangeArrowheads="1"/>
            </p:cNvPicPr>
            <p:nvPr/>
          </p:nvPicPr>
          <p:blipFill>
            <a:blip r:embed="rId4"/>
            <a:srcRect/>
            <a:stretch>
              <a:fillRect/>
            </a:stretch>
          </p:blipFill>
          <p:spPr bwMode="auto">
            <a:xfrm>
              <a:off x="4614863" y="774700"/>
              <a:ext cx="1928812" cy="1892300"/>
            </a:xfrm>
            <a:prstGeom prst="rect">
              <a:avLst/>
            </a:prstGeom>
            <a:noFill/>
            <a:ln w="9525">
              <a:noFill/>
              <a:miter lim="800000"/>
              <a:headEnd/>
              <a:tailEnd/>
            </a:ln>
          </p:spPr>
        </p:pic>
        <p:pic>
          <p:nvPicPr>
            <p:cNvPr id="71686" name="Picture 6" descr="C:\Documents and Settings\jeffrey\桌面\20110721 Geopark powerpoint\Links\11.jpg"/>
            <p:cNvPicPr>
              <a:picLocks noChangeAspect="1" noChangeArrowheads="1"/>
            </p:cNvPicPr>
            <p:nvPr/>
          </p:nvPicPr>
          <p:blipFill>
            <a:blip r:embed="rId5"/>
            <a:srcRect/>
            <a:stretch>
              <a:fillRect/>
            </a:stretch>
          </p:blipFill>
          <p:spPr bwMode="auto">
            <a:xfrm>
              <a:off x="6757988" y="774700"/>
              <a:ext cx="1928812" cy="1857375"/>
            </a:xfrm>
            <a:prstGeom prst="rect">
              <a:avLst/>
            </a:prstGeom>
            <a:noFill/>
            <a:ln w="9525">
              <a:noFill/>
              <a:miter lim="800000"/>
              <a:headEnd/>
              <a:tailEnd/>
            </a:ln>
          </p:spPr>
        </p:pic>
        <p:pic>
          <p:nvPicPr>
            <p:cNvPr id="71687" name="Picture 7" descr="C:\Documents and Settings\jeffrey\桌面\20110721 Geopark powerpoint\Links\12.jpg"/>
            <p:cNvPicPr>
              <a:picLocks noChangeAspect="1" noChangeArrowheads="1"/>
            </p:cNvPicPr>
            <p:nvPr/>
          </p:nvPicPr>
          <p:blipFill>
            <a:blip r:embed="rId6"/>
            <a:srcRect/>
            <a:stretch>
              <a:fillRect/>
            </a:stretch>
          </p:blipFill>
          <p:spPr bwMode="auto">
            <a:xfrm>
              <a:off x="327025" y="2943225"/>
              <a:ext cx="1933575" cy="1857375"/>
            </a:xfrm>
            <a:prstGeom prst="rect">
              <a:avLst/>
            </a:prstGeom>
            <a:noFill/>
            <a:ln w="9525">
              <a:noFill/>
              <a:miter lim="800000"/>
              <a:headEnd/>
              <a:tailEnd/>
            </a:ln>
          </p:spPr>
        </p:pic>
        <p:pic>
          <p:nvPicPr>
            <p:cNvPr id="71688" name="Picture 8" descr="C:\Documents and Settings\jeffrey\桌面\20110721 Geopark powerpoint\Links\13.jpg"/>
            <p:cNvPicPr>
              <a:picLocks noChangeAspect="1" noChangeArrowheads="1"/>
            </p:cNvPicPr>
            <p:nvPr/>
          </p:nvPicPr>
          <p:blipFill>
            <a:blip r:embed="rId7"/>
            <a:srcRect/>
            <a:stretch>
              <a:fillRect/>
            </a:stretch>
          </p:blipFill>
          <p:spPr bwMode="auto">
            <a:xfrm>
              <a:off x="2473325" y="2943225"/>
              <a:ext cx="1928813" cy="1857375"/>
            </a:xfrm>
            <a:prstGeom prst="rect">
              <a:avLst/>
            </a:prstGeom>
            <a:noFill/>
            <a:ln w="9525">
              <a:noFill/>
              <a:miter lim="800000"/>
              <a:headEnd/>
              <a:tailEnd/>
            </a:ln>
          </p:spPr>
        </p:pic>
        <p:pic>
          <p:nvPicPr>
            <p:cNvPr id="71689" name="Picture 10" descr="C:\Documents and Settings\jeffrey\桌面\20110721 Geopark powerpoint\Links\Trees.jpg"/>
            <p:cNvPicPr>
              <a:picLocks noChangeAspect="1" noChangeArrowheads="1"/>
            </p:cNvPicPr>
            <p:nvPr/>
          </p:nvPicPr>
          <p:blipFill>
            <a:blip r:embed="rId8"/>
            <a:srcRect/>
            <a:stretch>
              <a:fillRect/>
            </a:stretch>
          </p:blipFill>
          <p:spPr bwMode="auto">
            <a:xfrm>
              <a:off x="6757988" y="2943225"/>
              <a:ext cx="1928812" cy="1857375"/>
            </a:xfrm>
            <a:prstGeom prst="rect">
              <a:avLst/>
            </a:prstGeom>
            <a:noFill/>
            <a:ln w="9525">
              <a:noFill/>
              <a:miter lim="800000"/>
              <a:headEnd/>
              <a:tailEnd/>
            </a:ln>
          </p:spPr>
        </p:pic>
        <p:pic>
          <p:nvPicPr>
            <p:cNvPr id="71690" name="Picture 7" descr="DSC01929"/>
            <p:cNvPicPr>
              <a:picLocks noChangeAspect="1" noChangeArrowheads="1"/>
            </p:cNvPicPr>
            <p:nvPr/>
          </p:nvPicPr>
          <p:blipFill>
            <a:blip r:embed="rId9"/>
            <a:srcRect/>
            <a:stretch>
              <a:fillRect/>
            </a:stretch>
          </p:blipFill>
          <p:spPr bwMode="auto">
            <a:xfrm>
              <a:off x="6757988" y="5105400"/>
              <a:ext cx="1928812" cy="1600200"/>
            </a:xfrm>
            <a:prstGeom prst="rect">
              <a:avLst/>
            </a:prstGeom>
            <a:noFill/>
            <a:ln w="9525">
              <a:noFill/>
              <a:miter lim="800000"/>
              <a:headEnd/>
              <a:tailEnd/>
            </a:ln>
          </p:spPr>
        </p:pic>
        <p:pic>
          <p:nvPicPr>
            <p:cNvPr id="71691" name="Picture 2" descr="F:\工作\照片\Pictures of GGN members\China-Qinling Zhongnanshan Geopark\QinglingZhongnanshan_B.jpg"/>
            <p:cNvPicPr>
              <a:picLocks noChangeAspect="1" noChangeArrowheads="1"/>
            </p:cNvPicPr>
            <p:nvPr/>
          </p:nvPicPr>
          <p:blipFill>
            <a:blip r:embed="rId10"/>
            <a:srcRect l="13547"/>
            <a:stretch>
              <a:fillRect/>
            </a:stretch>
          </p:blipFill>
          <p:spPr bwMode="auto">
            <a:xfrm>
              <a:off x="327025" y="5105400"/>
              <a:ext cx="1933575" cy="1600200"/>
            </a:xfrm>
            <a:prstGeom prst="rect">
              <a:avLst/>
            </a:prstGeom>
            <a:noFill/>
            <a:ln w="9525">
              <a:noFill/>
              <a:miter lim="800000"/>
              <a:headEnd/>
              <a:tailEnd/>
            </a:ln>
          </p:spPr>
        </p:pic>
        <p:pic>
          <p:nvPicPr>
            <p:cNvPr id="71692" name="Picture 3" descr="C:\Users\张志光\AppData\Roaming\Tencent\Users\343286134\QQ\WinTemp\RichOle\~V@CTHABUYT$GL]I`VI%]B3.jpg"/>
            <p:cNvPicPr>
              <a:picLocks noChangeAspect="1" noChangeArrowheads="1"/>
            </p:cNvPicPr>
            <p:nvPr/>
          </p:nvPicPr>
          <p:blipFill>
            <a:blip r:embed="rId11"/>
            <a:srcRect l="19186" b="14674"/>
            <a:stretch>
              <a:fillRect/>
            </a:stretch>
          </p:blipFill>
          <p:spPr bwMode="auto">
            <a:xfrm>
              <a:off x="2473325" y="5105400"/>
              <a:ext cx="1928813" cy="1600200"/>
            </a:xfrm>
            <a:prstGeom prst="rect">
              <a:avLst/>
            </a:prstGeom>
            <a:noFill/>
            <a:ln w="9525">
              <a:noFill/>
              <a:miter lim="800000"/>
              <a:headEnd/>
              <a:tailEnd/>
            </a:ln>
          </p:spPr>
        </p:pic>
        <p:pic>
          <p:nvPicPr>
            <p:cNvPr id="71693" name="Picture 5" descr="http://hiphotos.baidu.com/%B2%DD%D3%EB%B5%FB/pic/item/af820422f5edc755935807c8.jpg"/>
            <p:cNvPicPr>
              <a:picLocks noChangeAspect="1" noChangeArrowheads="1"/>
            </p:cNvPicPr>
            <p:nvPr/>
          </p:nvPicPr>
          <p:blipFill>
            <a:blip r:embed="rId12"/>
            <a:srcRect/>
            <a:stretch>
              <a:fillRect/>
            </a:stretch>
          </p:blipFill>
          <p:spPr bwMode="auto">
            <a:xfrm>
              <a:off x="4614863" y="5105400"/>
              <a:ext cx="1930400" cy="1600200"/>
            </a:xfrm>
            <a:prstGeom prst="rect">
              <a:avLst/>
            </a:prstGeom>
            <a:noFill/>
            <a:ln w="9525">
              <a:noFill/>
              <a:miter lim="800000"/>
              <a:headEnd/>
              <a:tailEnd/>
            </a:ln>
          </p:spPr>
        </p:pic>
        <p:pic>
          <p:nvPicPr>
            <p:cNvPr id="71694" name="Picture 7" descr="http://pic9.nipic.com/20100813/668573_150613052600_2.jpg"/>
            <p:cNvPicPr>
              <a:picLocks noChangeAspect="1" noChangeArrowheads="1"/>
            </p:cNvPicPr>
            <p:nvPr/>
          </p:nvPicPr>
          <p:blipFill>
            <a:blip r:embed="rId13"/>
            <a:srcRect l="32324" t="15627" b="6119"/>
            <a:stretch>
              <a:fillRect/>
            </a:stretch>
          </p:blipFill>
          <p:spPr bwMode="auto">
            <a:xfrm>
              <a:off x="4614863" y="2943225"/>
              <a:ext cx="1930400" cy="1857375"/>
            </a:xfrm>
            <a:prstGeom prst="rect">
              <a:avLst/>
            </a:prstGeom>
            <a:noFill/>
            <a:ln w="9525">
              <a:noFill/>
              <a:miter lim="800000"/>
              <a:headEnd/>
              <a:tailEnd/>
            </a:ln>
          </p:spPr>
        </p:pic>
      </p:grpSp>
      <p:sp>
        <p:nvSpPr>
          <p:cNvPr id="18" name="矩形 17">
            <a:extLst>
              <a:ext uri="{FF2B5EF4-FFF2-40B4-BE49-F238E27FC236}"/>
            </a:extLst>
          </p:cNvPr>
          <p:cNvSpPr/>
          <p:nvPr/>
        </p:nvSpPr>
        <p:spPr bwMode="auto">
          <a:xfrm>
            <a:off x="-60325" y="312738"/>
            <a:ext cx="4491038" cy="288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altLang="zh-CN" sz="2400" dirty="0">
                <a:solidFill>
                  <a:schemeClr val="bg1"/>
                </a:solidFill>
                <a:latin typeface="Times New Roman" pitchFamily="18" charset="0"/>
                <a:cs typeface="Times New Roman" pitchFamily="18" charset="0"/>
              </a:rPr>
              <a:t>2</a:t>
            </a:r>
            <a:r>
              <a:rPr lang="zh-CN" altLang="en-US" sz="2400" dirty="0">
                <a:solidFill>
                  <a:schemeClr val="bg1"/>
                </a:solidFill>
                <a:latin typeface="Times New Roman" pitchFamily="18" charset="0"/>
                <a:cs typeface="Times New Roman" pitchFamily="18" charset="0"/>
              </a:rPr>
              <a:t>、生态多样性 </a:t>
            </a:r>
            <a:r>
              <a:rPr lang="en-US" altLang="zh-CN" sz="2400" dirty="0">
                <a:solidFill>
                  <a:schemeClr val="bg1"/>
                </a:solidFill>
                <a:latin typeface="Times New Roman" pitchFamily="18" charset="0"/>
                <a:cs typeface="Times New Roman" pitchFamily="18" charset="0"/>
              </a:rPr>
              <a:t>Biodiversity</a:t>
            </a:r>
            <a:endParaRPr lang="zh-CN" altLang="en-US" sz="24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extLst>
          </p:cNvPr>
          <p:cNvSpPr/>
          <p:nvPr/>
        </p:nvSpPr>
        <p:spPr bwMode="auto">
          <a:xfrm>
            <a:off x="-338138" y="234950"/>
            <a:ext cx="5486401" cy="2905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altLang="zh-CN" sz="2400" dirty="0">
                <a:solidFill>
                  <a:schemeClr val="bg1"/>
                </a:solidFill>
                <a:latin typeface="Times New Roman" pitchFamily="18" charset="0"/>
                <a:cs typeface="Times New Roman" pitchFamily="18" charset="0"/>
              </a:rPr>
              <a:t>3</a:t>
            </a:r>
            <a:r>
              <a:rPr lang="zh-CN" altLang="en-US" sz="2400" dirty="0">
                <a:solidFill>
                  <a:schemeClr val="bg1"/>
                </a:solidFill>
                <a:latin typeface="Times New Roman" pitchFamily="18" charset="0"/>
                <a:cs typeface="Times New Roman" pitchFamily="18" charset="0"/>
              </a:rPr>
              <a:t>、文化多样性 </a:t>
            </a:r>
            <a:r>
              <a:rPr lang="en-US" altLang="zh-CN" sz="2400" dirty="0">
                <a:solidFill>
                  <a:schemeClr val="bg1"/>
                </a:solidFill>
                <a:latin typeface="Times New Roman" pitchFamily="18" charset="0"/>
                <a:cs typeface="Times New Roman" pitchFamily="18" charset="0"/>
              </a:rPr>
              <a:t>Cultural diversity</a:t>
            </a:r>
            <a:endParaRPr lang="zh-CN" altLang="en-US" sz="2400" dirty="0">
              <a:solidFill>
                <a:schemeClr val="bg1"/>
              </a:solidFill>
              <a:latin typeface="Times New Roman" pitchFamily="18" charset="0"/>
              <a:cs typeface="Times New Roman" pitchFamily="18" charset="0"/>
            </a:endParaRPr>
          </a:p>
        </p:txBody>
      </p:sp>
      <p:grpSp>
        <p:nvGrpSpPr>
          <p:cNvPr id="2" name="组合 1"/>
          <p:cNvGrpSpPr>
            <a:grpSpLocks/>
          </p:cNvGrpSpPr>
          <p:nvPr/>
        </p:nvGrpSpPr>
        <p:grpSpPr bwMode="auto">
          <a:xfrm>
            <a:off x="184150" y="685800"/>
            <a:ext cx="8588375" cy="6194425"/>
            <a:chOff x="184150" y="685800"/>
            <a:chExt cx="8588375" cy="6194425"/>
          </a:xfrm>
        </p:grpSpPr>
        <p:pic>
          <p:nvPicPr>
            <p:cNvPr id="72707" name="Picture 3" descr="\\Server02\jobs folder(material)\To Jeffrey\20110722 Geopark powerpoint\AFCD Geopark Powerpoint_(Full set)12g\AFCD Geopark Powerpiont_(full seet)13 檔案夾\Links\1_1.jpg"/>
            <p:cNvPicPr>
              <a:picLocks noChangeAspect="1" noChangeArrowheads="1"/>
            </p:cNvPicPr>
            <p:nvPr/>
          </p:nvPicPr>
          <p:blipFill>
            <a:blip r:embed="rId2"/>
            <a:srcRect/>
            <a:stretch>
              <a:fillRect/>
            </a:stretch>
          </p:blipFill>
          <p:spPr bwMode="auto">
            <a:xfrm>
              <a:off x="5924550" y="4879975"/>
              <a:ext cx="2838450" cy="1993900"/>
            </a:xfrm>
            <a:prstGeom prst="rect">
              <a:avLst/>
            </a:prstGeom>
            <a:noFill/>
            <a:ln w="9525">
              <a:noFill/>
              <a:miter lim="800000"/>
              <a:headEnd/>
              <a:tailEnd/>
            </a:ln>
          </p:spPr>
        </p:pic>
        <p:pic>
          <p:nvPicPr>
            <p:cNvPr id="72708" name="Picture 6" descr="P1015101"/>
            <p:cNvPicPr>
              <a:picLocks noChangeAspect="1" noChangeArrowheads="1"/>
            </p:cNvPicPr>
            <p:nvPr/>
          </p:nvPicPr>
          <p:blipFill>
            <a:blip r:embed="rId3"/>
            <a:srcRect/>
            <a:stretch>
              <a:fillRect/>
            </a:stretch>
          </p:blipFill>
          <p:spPr bwMode="auto">
            <a:xfrm>
              <a:off x="184150" y="685800"/>
              <a:ext cx="2178050" cy="1905000"/>
            </a:xfrm>
            <a:prstGeom prst="rect">
              <a:avLst/>
            </a:prstGeom>
            <a:noFill/>
            <a:ln w="9525">
              <a:noFill/>
              <a:miter lim="800000"/>
              <a:headEnd/>
              <a:tailEnd/>
            </a:ln>
          </p:spPr>
        </p:pic>
        <p:pic>
          <p:nvPicPr>
            <p:cNvPr id="72709" name="Picture 1" descr="F:\工作\图片\26世界地质公园照片\Songshan.JPG"/>
            <p:cNvPicPr>
              <a:picLocks noChangeAspect="1" noChangeArrowheads="1"/>
            </p:cNvPicPr>
            <p:nvPr/>
          </p:nvPicPr>
          <p:blipFill>
            <a:blip r:embed="rId4"/>
            <a:srcRect l="7880" r="3806"/>
            <a:stretch>
              <a:fillRect/>
            </a:stretch>
          </p:blipFill>
          <p:spPr bwMode="auto">
            <a:xfrm>
              <a:off x="2590800" y="685800"/>
              <a:ext cx="3160713" cy="1905000"/>
            </a:xfrm>
            <a:prstGeom prst="rect">
              <a:avLst/>
            </a:prstGeom>
            <a:noFill/>
            <a:ln w="9525">
              <a:noFill/>
              <a:miter lim="800000"/>
              <a:headEnd/>
              <a:tailEnd/>
            </a:ln>
          </p:spPr>
        </p:pic>
        <p:pic>
          <p:nvPicPr>
            <p:cNvPr id="72710" name="Picture 4" descr="C:\Users\张志光\AppData\Roaming\Tencent\Users\343286134\QQ\WinTemp\RichOle\V7Z1[F45ATZB(PAF7RGGF(E.jpg"/>
            <p:cNvPicPr>
              <a:picLocks noChangeAspect="1" noChangeArrowheads="1"/>
            </p:cNvPicPr>
            <p:nvPr/>
          </p:nvPicPr>
          <p:blipFill>
            <a:blip r:embed="rId5"/>
            <a:srcRect b="5705"/>
            <a:stretch>
              <a:fillRect/>
            </a:stretch>
          </p:blipFill>
          <p:spPr bwMode="auto">
            <a:xfrm>
              <a:off x="2590800" y="2743200"/>
              <a:ext cx="3182938" cy="1955800"/>
            </a:xfrm>
            <a:prstGeom prst="rect">
              <a:avLst/>
            </a:prstGeom>
            <a:noFill/>
            <a:ln w="9525">
              <a:noFill/>
              <a:miter lim="800000"/>
              <a:headEnd/>
              <a:tailEnd/>
            </a:ln>
          </p:spPr>
        </p:pic>
        <p:pic>
          <p:nvPicPr>
            <p:cNvPr id="72711" name="Picture 5"/>
            <p:cNvPicPr>
              <a:picLocks noChangeAspect="1" noChangeArrowheads="1"/>
            </p:cNvPicPr>
            <p:nvPr/>
          </p:nvPicPr>
          <p:blipFill>
            <a:blip r:embed="rId6"/>
            <a:srcRect/>
            <a:stretch>
              <a:fillRect/>
            </a:stretch>
          </p:blipFill>
          <p:spPr bwMode="auto">
            <a:xfrm>
              <a:off x="184150" y="4911725"/>
              <a:ext cx="2178050" cy="1946275"/>
            </a:xfrm>
            <a:prstGeom prst="rect">
              <a:avLst/>
            </a:prstGeom>
            <a:noFill/>
            <a:ln w="9525">
              <a:noFill/>
              <a:miter lim="800000"/>
              <a:headEnd/>
              <a:tailEnd/>
            </a:ln>
          </p:spPr>
        </p:pic>
        <p:pic>
          <p:nvPicPr>
            <p:cNvPr id="72712" name="Picture 7" descr="http://culture.workercn.cn/ufile/201101/20110118145459588.jpg"/>
            <p:cNvPicPr>
              <a:picLocks noChangeAspect="1" noChangeArrowheads="1"/>
            </p:cNvPicPr>
            <p:nvPr/>
          </p:nvPicPr>
          <p:blipFill>
            <a:blip r:embed="rId7"/>
            <a:srcRect/>
            <a:stretch>
              <a:fillRect/>
            </a:stretch>
          </p:blipFill>
          <p:spPr bwMode="auto">
            <a:xfrm>
              <a:off x="2590800" y="4879975"/>
              <a:ext cx="3160713" cy="2000250"/>
            </a:xfrm>
            <a:prstGeom prst="rect">
              <a:avLst/>
            </a:prstGeom>
            <a:noFill/>
            <a:ln w="9525">
              <a:noFill/>
              <a:miter lim="800000"/>
              <a:headEnd/>
              <a:tailEnd/>
            </a:ln>
          </p:spPr>
        </p:pic>
        <p:pic>
          <p:nvPicPr>
            <p:cNvPr id="72713" name="Picture 8" descr="三祖寺"/>
            <p:cNvPicPr>
              <a:picLocks noChangeAspect="1" noChangeArrowheads="1"/>
            </p:cNvPicPr>
            <p:nvPr/>
          </p:nvPicPr>
          <p:blipFill>
            <a:blip r:embed="rId8"/>
            <a:srcRect t="7652"/>
            <a:stretch>
              <a:fillRect/>
            </a:stretch>
          </p:blipFill>
          <p:spPr bwMode="auto">
            <a:xfrm>
              <a:off x="5943600" y="685800"/>
              <a:ext cx="2819400" cy="1905000"/>
            </a:xfrm>
            <a:prstGeom prst="rect">
              <a:avLst/>
            </a:prstGeom>
            <a:noFill/>
            <a:ln w="9525">
              <a:noFill/>
              <a:miter lim="800000"/>
              <a:headEnd/>
              <a:tailEnd/>
            </a:ln>
          </p:spPr>
        </p:pic>
        <p:pic>
          <p:nvPicPr>
            <p:cNvPr id="72714" name="Picture 9" descr="C:\Users\张志光\Desktop\77a6df54564e92582bca98be9c82d158cdbf4e6d.jpg"/>
            <p:cNvPicPr>
              <a:picLocks noChangeAspect="1" noChangeArrowheads="1"/>
            </p:cNvPicPr>
            <p:nvPr/>
          </p:nvPicPr>
          <p:blipFill>
            <a:blip r:embed="rId9"/>
            <a:srcRect/>
            <a:stretch>
              <a:fillRect/>
            </a:stretch>
          </p:blipFill>
          <p:spPr bwMode="auto">
            <a:xfrm>
              <a:off x="184150" y="2743200"/>
              <a:ext cx="2178050" cy="1955800"/>
            </a:xfrm>
            <a:prstGeom prst="rect">
              <a:avLst/>
            </a:prstGeom>
            <a:noFill/>
            <a:ln w="9525">
              <a:noFill/>
              <a:miter lim="800000"/>
              <a:headEnd/>
              <a:tailEnd/>
            </a:ln>
          </p:spPr>
        </p:pic>
        <p:pic>
          <p:nvPicPr>
            <p:cNvPr id="72715" name="Picture 11" descr="http://goofb.cn/uploads/20101020/075/128753280002875002.jpg"/>
            <p:cNvPicPr>
              <a:picLocks noChangeAspect="1" noChangeArrowheads="1"/>
            </p:cNvPicPr>
            <p:nvPr/>
          </p:nvPicPr>
          <p:blipFill>
            <a:blip r:embed="rId10"/>
            <a:srcRect/>
            <a:stretch>
              <a:fillRect/>
            </a:stretch>
          </p:blipFill>
          <p:spPr bwMode="auto">
            <a:xfrm>
              <a:off x="5953125" y="2743200"/>
              <a:ext cx="2819400" cy="195580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extLst>
          </p:cNvPr>
          <p:cNvSpPr>
            <a:spLocks noGrp="1"/>
          </p:cNvSpPr>
          <p:nvPr>
            <p:ph type="ctrTitle"/>
          </p:nvPr>
        </p:nvSpPr>
        <p:spPr>
          <a:xfrm>
            <a:off x="684213" y="1844675"/>
            <a:ext cx="7772400" cy="1470025"/>
          </a:xfrm>
        </p:spPr>
        <p:txBody>
          <a:bodyPr/>
          <a:lstStyle/>
          <a:p>
            <a:pPr>
              <a:defRPr/>
            </a:pPr>
            <a:r>
              <a:rPr lang="en-US" altLang="zh-CN" sz="8800" dirty="0">
                <a:latin typeface="Bodoni MT Black" pitchFamily="18" charset="0"/>
              </a:rPr>
              <a:t>2</a:t>
            </a:r>
            <a:endParaRPr lang="zh-CN" altLang="en-US" sz="8800" dirty="0">
              <a:latin typeface="Bodoni MT Black" pitchFamily="18" charset="0"/>
            </a:endParaRPr>
          </a:p>
        </p:txBody>
      </p:sp>
      <p:sp>
        <p:nvSpPr>
          <p:cNvPr id="5" name="副标题 4">
            <a:extLst>
              <a:ext uri="{FF2B5EF4-FFF2-40B4-BE49-F238E27FC236}"/>
            </a:extLst>
          </p:cNvPr>
          <p:cNvSpPr>
            <a:spLocks noGrp="1"/>
          </p:cNvSpPr>
          <p:nvPr>
            <p:ph type="subTitle" idx="1"/>
          </p:nvPr>
        </p:nvSpPr>
        <p:spPr>
          <a:xfrm>
            <a:off x="1403350" y="3429000"/>
            <a:ext cx="6400800" cy="863600"/>
          </a:xfrm>
        </p:spPr>
        <p:txBody>
          <a:bodyPr/>
          <a:lstStyle/>
          <a:p>
            <a:pPr>
              <a:defRPr/>
            </a:pPr>
            <a:r>
              <a:rPr lang="zh-CN" altLang="en-US" sz="4800" dirty="0">
                <a:cs typeface="+mn-cs"/>
              </a:rPr>
              <a:t>世界地质公园的好处</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a:xfrm>
            <a:off x="323850" y="765175"/>
            <a:ext cx="6096000" cy="609600"/>
          </a:xfrm>
        </p:spPr>
        <p:txBody>
          <a:bodyPr rtlCol="0">
            <a:normAutofit/>
          </a:bodyPr>
          <a:lstStyle/>
          <a:p>
            <a:pPr eaLnBrk="1" fontAlgn="auto" hangingPunct="1">
              <a:spcAft>
                <a:spcPts val="0"/>
              </a:spcAft>
              <a:defRPr/>
            </a:pPr>
            <a:r>
              <a:rPr lang="en-US" altLang="zh-CN" sz="2800" dirty="0"/>
              <a:t>1</a:t>
            </a:r>
            <a:r>
              <a:rPr lang="zh-CN" altLang="en-US" sz="2800" dirty="0"/>
              <a:t>、有效保护了地质遗迹资源</a:t>
            </a:r>
          </a:p>
        </p:txBody>
      </p:sp>
      <p:sp>
        <p:nvSpPr>
          <p:cNvPr id="3" name="内容占位符 2">
            <a:extLst>
              <a:ext uri="{FF2B5EF4-FFF2-40B4-BE49-F238E27FC236}"/>
            </a:extLst>
          </p:cNvPr>
          <p:cNvSpPr>
            <a:spLocks noGrp="1"/>
          </p:cNvSpPr>
          <p:nvPr>
            <p:ph idx="1"/>
          </p:nvPr>
        </p:nvSpPr>
        <p:spPr>
          <a:xfrm>
            <a:off x="550863" y="1835150"/>
            <a:ext cx="4530725" cy="4876800"/>
          </a:xfrm>
        </p:spPr>
        <p:txBody>
          <a:bodyPr rtlCol="0">
            <a:normAutofit/>
          </a:bodyPr>
          <a:lstStyle/>
          <a:p>
            <a:pPr eaLnBrk="1" fontAlgn="auto" hangingPunct="1">
              <a:spcAft>
                <a:spcPts val="0"/>
              </a:spcAft>
              <a:defRPr/>
            </a:pPr>
            <a:r>
              <a:rPr lang="zh-CN" altLang="en-US" sz="2400" b="1" dirty="0">
                <a:cs typeface="+mn-cs"/>
              </a:rPr>
              <a:t>资源调查</a:t>
            </a:r>
            <a:r>
              <a:rPr lang="en-US" altLang="zh-CN" sz="2400" b="1" dirty="0">
                <a:cs typeface="+mn-cs"/>
              </a:rPr>
              <a:t>-</a:t>
            </a:r>
            <a:r>
              <a:rPr lang="zh-CN" altLang="en-US" sz="2400" b="1" dirty="0">
                <a:cs typeface="+mn-cs"/>
              </a:rPr>
              <a:t>摸清家底</a:t>
            </a:r>
            <a:endParaRPr lang="en-US" altLang="zh-CN" sz="2400" b="1" dirty="0">
              <a:cs typeface="+mn-cs"/>
            </a:endParaRPr>
          </a:p>
          <a:p>
            <a:pPr eaLnBrk="1" fontAlgn="auto" hangingPunct="1">
              <a:spcAft>
                <a:spcPts val="0"/>
              </a:spcAft>
              <a:defRPr/>
            </a:pPr>
            <a:r>
              <a:rPr lang="zh-CN" altLang="en-US" sz="2400" b="1" dirty="0">
                <a:cs typeface="+mn-cs"/>
              </a:rPr>
              <a:t>划定不同级别保护区</a:t>
            </a:r>
            <a:endParaRPr lang="en-US" altLang="zh-CN" sz="2400" b="1" dirty="0">
              <a:cs typeface="+mn-cs"/>
            </a:endParaRPr>
          </a:p>
          <a:p>
            <a:pPr marL="0" indent="0" eaLnBrk="1" fontAlgn="auto" hangingPunct="1">
              <a:spcAft>
                <a:spcPts val="0"/>
              </a:spcAft>
              <a:buFontTx/>
              <a:buNone/>
              <a:defRPr/>
            </a:pPr>
            <a:r>
              <a:rPr lang="en-US" altLang="zh-CN" sz="2400" dirty="0">
                <a:cs typeface="+mn-cs"/>
              </a:rPr>
              <a:t>     </a:t>
            </a:r>
            <a:r>
              <a:rPr lang="zh-CN" altLang="en-US" sz="2000" dirty="0">
                <a:cs typeface="+mn-cs"/>
              </a:rPr>
              <a:t>地质公园面积超过</a:t>
            </a:r>
            <a:r>
              <a:rPr lang="en-US" altLang="zh-CN" sz="2000" dirty="0">
                <a:cs typeface="+mn-cs"/>
              </a:rPr>
              <a:t>5</a:t>
            </a:r>
            <a:r>
              <a:rPr lang="zh-CN" altLang="en-US" sz="2000" dirty="0">
                <a:cs typeface="+mn-cs"/>
              </a:rPr>
              <a:t>万 </a:t>
            </a:r>
            <a:r>
              <a:rPr lang="en-US" altLang="zh-CN" sz="2000" dirty="0">
                <a:cs typeface="+mn-cs"/>
              </a:rPr>
              <a:t>km</a:t>
            </a:r>
            <a:r>
              <a:rPr lang="en-US" altLang="zh-CN" sz="2000" baseline="30000" dirty="0">
                <a:cs typeface="+mn-cs"/>
              </a:rPr>
              <a:t>2</a:t>
            </a:r>
          </a:p>
          <a:p>
            <a:pPr eaLnBrk="1" fontAlgn="auto" hangingPunct="1">
              <a:spcAft>
                <a:spcPts val="0"/>
              </a:spcAft>
              <a:defRPr/>
            </a:pPr>
            <a:r>
              <a:rPr lang="zh-CN" altLang="en-US" sz="2400" b="1" dirty="0">
                <a:cs typeface="+mn-cs"/>
              </a:rPr>
              <a:t>设立地质遗迹清单</a:t>
            </a:r>
            <a:endParaRPr lang="en-US" altLang="zh-CN" sz="2400" b="1" dirty="0">
              <a:cs typeface="+mn-cs"/>
            </a:endParaRPr>
          </a:p>
          <a:p>
            <a:pPr eaLnBrk="1" fontAlgn="auto" hangingPunct="1">
              <a:spcAft>
                <a:spcPts val="0"/>
              </a:spcAft>
              <a:defRPr/>
            </a:pPr>
            <a:r>
              <a:rPr lang="zh-CN" altLang="en-US" sz="2400" b="1" dirty="0">
                <a:cs typeface="+mn-cs"/>
              </a:rPr>
              <a:t>动态监测</a:t>
            </a:r>
            <a:endParaRPr lang="en-US" altLang="zh-CN" sz="2400" b="1" dirty="0">
              <a:cs typeface="+mn-cs"/>
            </a:endParaRPr>
          </a:p>
          <a:p>
            <a:pPr eaLnBrk="1" fontAlgn="auto" hangingPunct="1">
              <a:spcAft>
                <a:spcPts val="0"/>
              </a:spcAft>
              <a:defRPr/>
            </a:pPr>
            <a:r>
              <a:rPr lang="zh-CN" altLang="en-US" sz="2400" b="1" dirty="0">
                <a:cs typeface="+mn-cs"/>
              </a:rPr>
              <a:t>地质遗迹保护项目</a:t>
            </a:r>
            <a:endParaRPr lang="en-US" altLang="zh-CN" sz="2400" b="1" dirty="0">
              <a:cs typeface="+mn-cs"/>
            </a:endParaRPr>
          </a:p>
          <a:p>
            <a:pPr marL="0" indent="0" eaLnBrk="1" fontAlgn="auto" hangingPunct="1">
              <a:spcAft>
                <a:spcPts val="0"/>
              </a:spcAft>
              <a:buFontTx/>
              <a:buNone/>
              <a:defRPr/>
            </a:pPr>
            <a:r>
              <a:rPr lang="en-US" altLang="zh-CN" sz="2400" dirty="0">
                <a:cs typeface="+mn-cs"/>
              </a:rPr>
              <a:t>    </a:t>
            </a:r>
            <a:r>
              <a:rPr lang="en-US" altLang="zh-CN" sz="2000" dirty="0">
                <a:cs typeface="+mn-cs"/>
              </a:rPr>
              <a:t> -</a:t>
            </a:r>
            <a:r>
              <a:rPr lang="zh-CN" altLang="en-US" sz="2000" dirty="0">
                <a:cs typeface="+mn-cs"/>
              </a:rPr>
              <a:t>中央财政投入</a:t>
            </a:r>
            <a:r>
              <a:rPr lang="en-US" altLang="zh-CN" sz="2000" dirty="0">
                <a:cs typeface="+mn-cs"/>
              </a:rPr>
              <a:t>33</a:t>
            </a:r>
            <a:r>
              <a:rPr lang="zh-CN" altLang="en-US" sz="2000" dirty="0">
                <a:cs typeface="+mn-cs"/>
              </a:rPr>
              <a:t>亿元</a:t>
            </a:r>
            <a:endParaRPr lang="en-US" altLang="zh-CN" sz="2000" dirty="0">
              <a:cs typeface="+mn-cs"/>
            </a:endParaRPr>
          </a:p>
          <a:p>
            <a:pPr marL="0" indent="0" eaLnBrk="1" fontAlgn="auto" hangingPunct="1">
              <a:spcAft>
                <a:spcPts val="0"/>
              </a:spcAft>
              <a:buFontTx/>
              <a:buNone/>
              <a:defRPr/>
            </a:pPr>
            <a:r>
              <a:rPr lang="en-US" altLang="zh-CN" sz="2000" dirty="0">
                <a:cs typeface="+mn-cs"/>
              </a:rPr>
              <a:t>      -</a:t>
            </a:r>
            <a:r>
              <a:rPr lang="zh-CN" altLang="en-US" sz="2000" dirty="0">
                <a:cs typeface="+mn-cs"/>
              </a:rPr>
              <a:t>地方财政投入</a:t>
            </a:r>
            <a:r>
              <a:rPr lang="en-US" altLang="zh-CN" sz="2000" dirty="0">
                <a:cs typeface="+mn-cs"/>
              </a:rPr>
              <a:t>43</a:t>
            </a:r>
            <a:r>
              <a:rPr lang="zh-CN" altLang="en-US" sz="2000" dirty="0">
                <a:cs typeface="+mn-cs"/>
              </a:rPr>
              <a:t>亿元</a:t>
            </a:r>
            <a:endParaRPr lang="en-US" altLang="zh-CN" sz="2000" dirty="0">
              <a:cs typeface="+mn-cs"/>
            </a:endParaRPr>
          </a:p>
          <a:p>
            <a:pPr marL="0" indent="0" eaLnBrk="1" fontAlgn="auto" hangingPunct="1">
              <a:spcAft>
                <a:spcPts val="0"/>
              </a:spcAft>
              <a:buFontTx/>
              <a:buNone/>
              <a:defRPr/>
            </a:pPr>
            <a:r>
              <a:rPr lang="en-US" altLang="zh-CN" sz="2000" dirty="0">
                <a:cs typeface="+mn-cs"/>
              </a:rPr>
              <a:t>      -</a:t>
            </a:r>
            <a:r>
              <a:rPr lang="zh-CN" altLang="en-US" sz="2000" dirty="0">
                <a:cs typeface="+mn-cs"/>
              </a:rPr>
              <a:t>门票收入</a:t>
            </a:r>
            <a:endParaRPr lang="en-US" altLang="zh-CN" sz="2000" dirty="0">
              <a:cs typeface="+mn-cs"/>
            </a:endParaRPr>
          </a:p>
          <a:p>
            <a:pPr eaLnBrk="1" fontAlgn="auto" hangingPunct="1">
              <a:spcAft>
                <a:spcPts val="0"/>
              </a:spcAft>
              <a:defRPr/>
            </a:pPr>
            <a:r>
              <a:rPr lang="zh-CN" altLang="en-US" sz="2400" dirty="0">
                <a:cs typeface="+mn-cs"/>
              </a:rPr>
              <a:t>地质公园建设投入</a:t>
            </a:r>
            <a:r>
              <a:rPr lang="en-US" altLang="zh-CN" sz="2400" dirty="0">
                <a:cs typeface="+mn-cs"/>
              </a:rPr>
              <a:t>—</a:t>
            </a:r>
            <a:r>
              <a:rPr lang="en-US" altLang="zh-CN" sz="2000" dirty="0">
                <a:cs typeface="+mn-cs"/>
              </a:rPr>
              <a:t>388</a:t>
            </a:r>
            <a:r>
              <a:rPr lang="zh-CN" altLang="en-US" sz="2000" dirty="0">
                <a:cs typeface="+mn-cs"/>
              </a:rPr>
              <a:t>亿元</a:t>
            </a:r>
            <a:endParaRPr lang="zh-CN" altLang="en-US" sz="2400" dirty="0">
              <a:cs typeface="+mn-cs"/>
            </a:endParaRPr>
          </a:p>
        </p:txBody>
      </p:sp>
      <p:pic>
        <p:nvPicPr>
          <p:cNvPr id="74755" name="Picture 2"/>
          <p:cNvPicPr>
            <a:picLocks noChangeAspect="1" noChangeArrowheads="1"/>
          </p:cNvPicPr>
          <p:nvPr/>
        </p:nvPicPr>
        <p:blipFill>
          <a:blip r:embed="rId2"/>
          <a:srcRect/>
          <a:stretch>
            <a:fillRect/>
          </a:stretch>
        </p:blipFill>
        <p:spPr bwMode="auto">
          <a:xfrm>
            <a:off x="5292725" y="4197350"/>
            <a:ext cx="3305175" cy="2438400"/>
          </a:xfrm>
          <a:prstGeom prst="rect">
            <a:avLst/>
          </a:prstGeom>
          <a:noFill/>
          <a:ln w="9525">
            <a:noFill/>
            <a:miter lim="800000"/>
            <a:headEnd/>
            <a:tailEnd/>
          </a:ln>
        </p:spPr>
      </p:pic>
      <p:pic>
        <p:nvPicPr>
          <p:cNvPr id="74756" name="Picture 2"/>
          <p:cNvPicPr>
            <a:picLocks noChangeAspect="1" noChangeArrowheads="1"/>
          </p:cNvPicPr>
          <p:nvPr/>
        </p:nvPicPr>
        <p:blipFill>
          <a:blip r:embed="rId3"/>
          <a:srcRect/>
          <a:stretch>
            <a:fillRect/>
          </a:stretch>
        </p:blipFill>
        <p:spPr bwMode="auto">
          <a:xfrm>
            <a:off x="5292725" y="1809750"/>
            <a:ext cx="3438525" cy="224155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a:xfrm>
            <a:off x="323850" y="765175"/>
            <a:ext cx="6096000" cy="609600"/>
          </a:xfrm>
        </p:spPr>
        <p:txBody>
          <a:bodyPr rtlCol="0">
            <a:normAutofit/>
          </a:bodyPr>
          <a:lstStyle/>
          <a:p>
            <a:pPr eaLnBrk="1" fontAlgn="auto" hangingPunct="1">
              <a:spcAft>
                <a:spcPts val="0"/>
              </a:spcAft>
              <a:defRPr/>
            </a:pPr>
            <a:r>
              <a:rPr lang="en-US" altLang="zh-CN" sz="2800" dirty="0"/>
              <a:t>2</a:t>
            </a:r>
            <a:r>
              <a:rPr lang="zh-CN" altLang="en-US" sz="2800" dirty="0"/>
              <a:t>、推动了地学科普教育</a:t>
            </a:r>
          </a:p>
        </p:txBody>
      </p:sp>
      <p:sp>
        <p:nvSpPr>
          <p:cNvPr id="7" name="内容占位符 2">
            <a:extLst>
              <a:ext uri="{FF2B5EF4-FFF2-40B4-BE49-F238E27FC236}"/>
            </a:extLst>
          </p:cNvPr>
          <p:cNvSpPr>
            <a:spLocks noGrp="1"/>
          </p:cNvSpPr>
          <p:nvPr>
            <p:ph idx="1"/>
          </p:nvPr>
        </p:nvSpPr>
        <p:spPr>
          <a:xfrm>
            <a:off x="334963" y="1700213"/>
            <a:ext cx="4248150" cy="2590800"/>
          </a:xfrm>
        </p:spPr>
        <p:txBody>
          <a:bodyPr rtlCol="0">
            <a:noAutofit/>
          </a:bodyPr>
          <a:lstStyle/>
          <a:p>
            <a:pPr eaLnBrk="1" fontAlgn="auto" hangingPunct="1">
              <a:spcAft>
                <a:spcPts val="0"/>
              </a:spcAft>
              <a:defRPr/>
            </a:pPr>
            <a:r>
              <a:rPr lang="zh-CN" altLang="en-US" sz="2000" dirty="0">
                <a:cs typeface="+mn-cs"/>
              </a:rPr>
              <a:t>“强化科学解说 普及地学知识”</a:t>
            </a:r>
            <a:r>
              <a:rPr lang="en-US" altLang="zh-CN" sz="2000" dirty="0">
                <a:cs typeface="+mn-cs"/>
              </a:rPr>
              <a:t>——</a:t>
            </a:r>
            <a:r>
              <a:rPr lang="zh-CN" altLang="en-US" sz="2000" dirty="0">
                <a:cs typeface="+mn-cs"/>
              </a:rPr>
              <a:t>博物馆</a:t>
            </a:r>
            <a:r>
              <a:rPr lang="en-US" altLang="zh-CN" sz="2000" dirty="0">
                <a:cs typeface="+mn-cs"/>
              </a:rPr>
              <a:t>200+</a:t>
            </a:r>
            <a:r>
              <a:rPr lang="zh-CN" altLang="en-US" sz="2000" dirty="0">
                <a:cs typeface="+mn-cs"/>
              </a:rPr>
              <a:t>、解说牌</a:t>
            </a:r>
            <a:r>
              <a:rPr lang="en-US" altLang="zh-CN" sz="2000" dirty="0">
                <a:cs typeface="+mn-cs"/>
              </a:rPr>
              <a:t>12000+</a:t>
            </a:r>
          </a:p>
          <a:p>
            <a:pPr eaLnBrk="1" fontAlgn="auto" hangingPunct="1">
              <a:spcAft>
                <a:spcPts val="0"/>
              </a:spcAft>
              <a:defRPr/>
            </a:pPr>
            <a:r>
              <a:rPr lang="zh-CN" altLang="en-US" sz="2000" dirty="0">
                <a:cs typeface="+mn-cs"/>
              </a:rPr>
              <a:t>地学科普宣传周</a:t>
            </a:r>
            <a:endParaRPr lang="en-US" altLang="zh-CN" sz="2000" dirty="0">
              <a:cs typeface="+mn-cs"/>
            </a:endParaRPr>
          </a:p>
          <a:p>
            <a:pPr eaLnBrk="1" fontAlgn="auto" hangingPunct="1">
              <a:spcAft>
                <a:spcPts val="0"/>
              </a:spcAft>
              <a:defRPr/>
            </a:pPr>
            <a:r>
              <a:rPr lang="zh-CN" altLang="en-US" sz="2000" dirty="0">
                <a:cs typeface="+mn-cs"/>
              </a:rPr>
              <a:t>科普报告会</a:t>
            </a:r>
            <a:endParaRPr lang="en-US" altLang="zh-CN" sz="2000" dirty="0">
              <a:cs typeface="+mn-cs"/>
            </a:endParaRPr>
          </a:p>
          <a:p>
            <a:pPr eaLnBrk="1" fontAlgn="auto" hangingPunct="1">
              <a:spcAft>
                <a:spcPts val="0"/>
              </a:spcAft>
              <a:defRPr/>
            </a:pPr>
            <a:r>
              <a:rPr lang="zh-CN" altLang="en-US" sz="2000" dirty="0">
                <a:cs typeface="+mn-cs"/>
              </a:rPr>
              <a:t>科普作品展</a:t>
            </a:r>
            <a:endParaRPr lang="en-US" altLang="zh-CN" sz="2000" dirty="0">
              <a:cs typeface="+mn-cs"/>
            </a:endParaRPr>
          </a:p>
          <a:p>
            <a:pPr eaLnBrk="1" fontAlgn="auto" hangingPunct="1">
              <a:spcAft>
                <a:spcPts val="0"/>
              </a:spcAft>
              <a:defRPr/>
            </a:pPr>
            <a:r>
              <a:rPr lang="zh-CN" altLang="en-US" sz="2000" dirty="0">
                <a:cs typeface="+mn-cs"/>
              </a:rPr>
              <a:t>志愿者行动</a:t>
            </a:r>
            <a:endParaRPr lang="en-US" altLang="zh-CN" sz="2000" dirty="0">
              <a:cs typeface="+mn-cs"/>
            </a:endParaRPr>
          </a:p>
        </p:txBody>
      </p:sp>
      <p:pic>
        <p:nvPicPr>
          <p:cNvPr id="75779" name="Picture 6" descr="P1010560"/>
          <p:cNvPicPr>
            <a:picLocks noChangeAspect="1" noChangeArrowheads="1"/>
          </p:cNvPicPr>
          <p:nvPr/>
        </p:nvPicPr>
        <p:blipFill>
          <a:blip r:embed="rId2"/>
          <a:srcRect/>
          <a:stretch>
            <a:fillRect/>
          </a:stretch>
        </p:blipFill>
        <p:spPr bwMode="auto">
          <a:xfrm>
            <a:off x="4800600" y="1612900"/>
            <a:ext cx="4340225" cy="2397125"/>
          </a:xfrm>
          <a:prstGeom prst="rect">
            <a:avLst/>
          </a:prstGeom>
          <a:noFill/>
          <a:ln w="9525">
            <a:noFill/>
            <a:miter lim="800000"/>
            <a:headEnd/>
            <a:tailEnd/>
          </a:ln>
        </p:spPr>
      </p:pic>
      <p:pic>
        <p:nvPicPr>
          <p:cNvPr id="75780" name="Picture 2"/>
          <p:cNvPicPr>
            <a:picLocks noChangeAspect="1" noChangeArrowheads="1"/>
          </p:cNvPicPr>
          <p:nvPr/>
        </p:nvPicPr>
        <p:blipFill>
          <a:blip r:embed="rId3"/>
          <a:srcRect/>
          <a:stretch>
            <a:fillRect/>
          </a:stretch>
        </p:blipFill>
        <p:spPr bwMode="auto">
          <a:xfrm>
            <a:off x="4800600" y="4248150"/>
            <a:ext cx="4340225" cy="2441575"/>
          </a:xfrm>
          <a:prstGeom prst="rect">
            <a:avLst/>
          </a:prstGeom>
          <a:noFill/>
          <a:ln w="9525">
            <a:noFill/>
            <a:miter lim="800000"/>
            <a:headEnd/>
            <a:tailEnd/>
          </a:ln>
        </p:spPr>
      </p:pic>
      <p:pic>
        <p:nvPicPr>
          <p:cNvPr id="75781" name="Picture 4" descr="http://cn.globalgeopark.org/UploadFiles/2015_4_14/QQ图片20150414100326.png"/>
          <p:cNvPicPr>
            <a:picLocks noChangeAspect="1" noChangeArrowheads="1"/>
          </p:cNvPicPr>
          <p:nvPr/>
        </p:nvPicPr>
        <p:blipFill>
          <a:blip r:embed="rId4"/>
          <a:srcRect/>
          <a:stretch>
            <a:fillRect/>
          </a:stretch>
        </p:blipFill>
        <p:spPr bwMode="auto">
          <a:xfrm>
            <a:off x="4810125" y="3903663"/>
            <a:ext cx="4333875" cy="2935287"/>
          </a:xfrm>
          <a:prstGeom prst="rect">
            <a:avLst/>
          </a:prstGeom>
          <a:noFill/>
          <a:ln w="9525">
            <a:noFill/>
            <a:miter lim="800000"/>
            <a:headEnd/>
            <a:tailEnd/>
          </a:ln>
        </p:spPr>
      </p:pic>
      <p:pic>
        <p:nvPicPr>
          <p:cNvPr id="75782" name="图片 5"/>
          <p:cNvPicPr>
            <a:picLocks noChangeAspect="1"/>
          </p:cNvPicPr>
          <p:nvPr/>
        </p:nvPicPr>
        <p:blipFill>
          <a:blip r:embed="rId5"/>
          <a:srcRect/>
          <a:stretch>
            <a:fillRect/>
          </a:stretch>
        </p:blipFill>
        <p:spPr bwMode="auto">
          <a:xfrm>
            <a:off x="179388" y="4186238"/>
            <a:ext cx="4248150" cy="2652712"/>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1026"/>
          <p:cNvSpPr>
            <a:spLocks noGrp="1" noChangeArrowheads="1"/>
          </p:cNvSpPr>
          <p:nvPr>
            <p:ph type="title"/>
          </p:nvPr>
        </p:nvSpPr>
        <p:spPr>
          <a:xfrm>
            <a:off x="395288" y="333375"/>
            <a:ext cx="8001000" cy="1216025"/>
          </a:xfrm>
        </p:spPr>
        <p:txBody>
          <a:bodyPr/>
          <a:lstStyle/>
          <a:p>
            <a:pPr>
              <a:defRPr/>
            </a:pPr>
            <a:r>
              <a:rPr lang="en-US" altLang="zh-CN" dirty="0">
                <a:latin typeface="Times New Roman" panose="02020603050405020304" pitchFamily="18" charset="0"/>
                <a:cs typeface="Times New Roman" panose="02020603050405020304" pitchFamily="18" charset="0"/>
              </a:rPr>
              <a:t/>
            </a:r>
            <a:br>
              <a:rPr lang="en-US" altLang="zh-CN" dirty="0">
                <a:latin typeface="Times New Roman" panose="02020603050405020304" pitchFamily="18" charset="0"/>
                <a:cs typeface="Times New Roman" panose="02020603050405020304" pitchFamily="18" charset="0"/>
              </a:rPr>
            </a:br>
            <a:r>
              <a:rPr lang="zh-CN" altLang="en-US" dirty="0">
                <a:latin typeface="Times New Roman" panose="02020603050405020304" pitchFamily="18" charset="0"/>
                <a:cs typeface="Times New Roman" panose="02020603050405020304" pitchFamily="18" charset="0"/>
              </a:rPr>
              <a:t>一、世界地质公园简介</a:t>
            </a:r>
            <a:endParaRPr lang="en-US" altLang="zh-CN" dirty="0">
              <a:latin typeface="Times New Roman" panose="02020603050405020304" pitchFamily="18" charset="0"/>
              <a:cs typeface="Times New Roman" panose="02020603050405020304" pitchFamily="18" charset="0"/>
            </a:endParaRPr>
          </a:p>
        </p:txBody>
      </p:sp>
      <p:sp>
        <p:nvSpPr>
          <p:cNvPr id="289795" name="Rectangle 1027"/>
          <p:cNvSpPr>
            <a:spLocks noGrp="1" noChangeArrowheads="1"/>
          </p:cNvSpPr>
          <p:nvPr>
            <p:ph type="body" idx="1"/>
          </p:nvPr>
        </p:nvSpPr>
        <p:spPr>
          <a:xfrm>
            <a:off x="34925" y="2062163"/>
            <a:ext cx="3457575" cy="4319587"/>
          </a:xfrm>
        </p:spPr>
        <p:txBody>
          <a:bodyPr/>
          <a:lstStyle/>
          <a:p>
            <a:pPr marL="471487" lvl="1" indent="0">
              <a:buFont typeface="Wingdings" pitchFamily="2" charset="2"/>
              <a:buNone/>
              <a:defRPr/>
            </a:pPr>
            <a:r>
              <a:rPr lang="en-US" altLang="zh-CN" b="1" dirty="0">
                <a:latin typeface="黑体" panose="02010609060101010101" pitchFamily="49" charset="-122"/>
                <a:ea typeface="黑体" panose="02010609060101010101" pitchFamily="49" charset="-122"/>
              </a:rPr>
              <a:t>【</a:t>
            </a:r>
            <a:r>
              <a:rPr lang="zh-CN" altLang="en-US" b="1" dirty="0">
                <a:latin typeface="黑体" panose="02010609060101010101" pitchFamily="49" charset="-122"/>
                <a:ea typeface="黑体" panose="02010609060101010101" pitchFamily="49" charset="-122"/>
              </a:rPr>
              <a:t>定义</a:t>
            </a:r>
            <a:r>
              <a:rPr lang="en-US" altLang="zh-CN" b="1" dirty="0">
                <a:latin typeface="黑体" panose="02010609060101010101" pitchFamily="49" charset="-122"/>
                <a:ea typeface="黑体" panose="02010609060101010101" pitchFamily="49" charset="-122"/>
              </a:rPr>
              <a:t>】</a:t>
            </a:r>
            <a:endParaRPr lang="en-US" altLang="zh-CN" dirty="0"/>
          </a:p>
          <a:p>
            <a:pPr marL="471487" lvl="1" indent="0">
              <a:buFont typeface="Wingdings" pitchFamily="2" charset="2"/>
              <a:buNone/>
              <a:defRPr/>
            </a:pPr>
            <a:r>
              <a:rPr lang="zh-CN" altLang="en-US" dirty="0"/>
              <a:t>世界地质公园</a:t>
            </a:r>
            <a:r>
              <a:rPr lang="zh-CN" altLang="zh-CN" dirty="0"/>
              <a:t>是一个具有</a:t>
            </a:r>
            <a:r>
              <a:rPr lang="zh-CN" altLang="zh-CN" b="1" dirty="0">
                <a:solidFill>
                  <a:srgbClr val="FF0000"/>
                </a:solidFill>
              </a:rPr>
              <a:t>世界性</a:t>
            </a:r>
            <a:r>
              <a:rPr lang="zh-CN" altLang="zh-CN" dirty="0"/>
              <a:t>的地质遗迹</a:t>
            </a:r>
            <a:r>
              <a:rPr lang="zh-CN" altLang="en-US" dirty="0"/>
              <a:t>、</a:t>
            </a:r>
            <a:r>
              <a:rPr lang="zh-CN" altLang="zh-CN" dirty="0"/>
              <a:t>并按照</a:t>
            </a:r>
            <a:r>
              <a:rPr lang="zh-CN" altLang="en-US" dirty="0"/>
              <a:t>“</a:t>
            </a:r>
            <a:r>
              <a:rPr lang="zh-CN" altLang="zh-CN" dirty="0">
                <a:solidFill>
                  <a:srgbClr val="FF0000"/>
                </a:solidFill>
              </a:rPr>
              <a:t>保护、教育和可持续发展</a:t>
            </a:r>
            <a:r>
              <a:rPr lang="zh-CN" altLang="en-US" dirty="0"/>
              <a:t>”相结合的</a:t>
            </a:r>
            <a:r>
              <a:rPr lang="zh-CN" altLang="zh-CN" dirty="0">
                <a:solidFill>
                  <a:srgbClr val="FF0000"/>
                </a:solidFill>
              </a:rPr>
              <a:t>理念</a:t>
            </a:r>
            <a:r>
              <a:rPr lang="zh-CN" altLang="zh-CN" dirty="0"/>
              <a:t>进行管理</a:t>
            </a:r>
            <a:r>
              <a:rPr lang="zh-CN" altLang="en-US" dirty="0"/>
              <a:t>的</a:t>
            </a:r>
            <a:r>
              <a:rPr lang="zh-CN" altLang="zh-CN" dirty="0">
                <a:solidFill>
                  <a:srgbClr val="FF0000"/>
                </a:solidFill>
                <a:latin typeface="黑体" panose="02010609060101010101" pitchFamily="49" charset="-122"/>
                <a:ea typeface="黑体" panose="02010609060101010101" pitchFamily="49" charset="-122"/>
              </a:rPr>
              <a:t>统一</a:t>
            </a:r>
            <a:r>
              <a:rPr lang="zh-CN" altLang="zh-CN" dirty="0"/>
              <a:t>地理区域</a:t>
            </a:r>
            <a:r>
              <a:rPr lang="zh-CN" altLang="en-US" dirty="0"/>
              <a:t>。</a:t>
            </a:r>
            <a:endParaRPr lang="en-US" altLang="zh-CN" dirty="0"/>
          </a:p>
          <a:p>
            <a:pPr>
              <a:defRPr/>
            </a:pPr>
            <a:endParaRPr lang="en-US" altLang="zh-CN" sz="2400" dirty="0">
              <a:cs typeface="+mn-cs"/>
            </a:endParaRPr>
          </a:p>
        </p:txBody>
      </p:sp>
      <p:pic>
        <p:nvPicPr>
          <p:cNvPr id="36867" name="图片 1"/>
          <p:cNvPicPr>
            <a:picLocks noChangeAspect="1"/>
          </p:cNvPicPr>
          <p:nvPr/>
        </p:nvPicPr>
        <p:blipFill>
          <a:blip r:embed="rId3"/>
          <a:srcRect/>
          <a:stretch>
            <a:fillRect/>
          </a:stretch>
        </p:blipFill>
        <p:spPr bwMode="auto">
          <a:xfrm>
            <a:off x="6199188" y="12700"/>
            <a:ext cx="2778125" cy="1579563"/>
          </a:xfrm>
          <a:prstGeom prst="rect">
            <a:avLst/>
          </a:prstGeom>
          <a:noFill/>
          <a:ln w="9525">
            <a:noFill/>
            <a:miter lim="800000"/>
            <a:headEnd/>
            <a:tailEnd/>
          </a:ln>
        </p:spPr>
      </p:pic>
      <p:pic>
        <p:nvPicPr>
          <p:cNvPr id="36868" name="Picture 5" descr="Opening_Ceremony_6"/>
          <p:cNvPicPr>
            <a:picLocks noChangeAspect="1" noChangeArrowheads="1"/>
          </p:cNvPicPr>
          <p:nvPr/>
        </p:nvPicPr>
        <p:blipFill>
          <a:blip r:embed="rId4"/>
          <a:srcRect/>
          <a:stretch>
            <a:fillRect/>
          </a:stretch>
        </p:blipFill>
        <p:spPr bwMode="auto">
          <a:xfrm>
            <a:off x="3608388" y="2103438"/>
            <a:ext cx="5392737" cy="4319587"/>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a:xfrm>
            <a:off x="323850" y="765175"/>
            <a:ext cx="6096000" cy="609600"/>
          </a:xfrm>
        </p:spPr>
        <p:txBody>
          <a:bodyPr rtlCol="0">
            <a:normAutofit/>
          </a:bodyPr>
          <a:lstStyle/>
          <a:p>
            <a:pPr eaLnBrk="1" fontAlgn="auto" hangingPunct="1">
              <a:spcAft>
                <a:spcPts val="0"/>
              </a:spcAft>
              <a:defRPr/>
            </a:pPr>
            <a:r>
              <a:rPr lang="en-US" altLang="zh-CN" sz="2800" dirty="0"/>
              <a:t>3</a:t>
            </a:r>
            <a:r>
              <a:rPr lang="zh-CN" altLang="en-US" sz="2800" dirty="0"/>
              <a:t>、带动地方经济发展</a:t>
            </a:r>
          </a:p>
        </p:txBody>
      </p:sp>
      <p:sp>
        <p:nvSpPr>
          <p:cNvPr id="10" name="内容占位符 2">
            <a:extLst>
              <a:ext uri="{FF2B5EF4-FFF2-40B4-BE49-F238E27FC236}"/>
            </a:extLst>
          </p:cNvPr>
          <p:cNvSpPr>
            <a:spLocks noGrp="1"/>
          </p:cNvSpPr>
          <p:nvPr>
            <p:ph idx="1"/>
          </p:nvPr>
        </p:nvSpPr>
        <p:spPr>
          <a:xfrm>
            <a:off x="323850" y="1889125"/>
            <a:ext cx="3816350" cy="2590800"/>
          </a:xfrm>
        </p:spPr>
        <p:txBody>
          <a:bodyPr rtlCol="0">
            <a:normAutofit/>
          </a:bodyPr>
          <a:lstStyle/>
          <a:p>
            <a:pPr eaLnBrk="1" fontAlgn="auto" hangingPunct="1">
              <a:spcAft>
                <a:spcPts val="0"/>
              </a:spcAft>
              <a:defRPr/>
            </a:pPr>
            <a:r>
              <a:rPr lang="zh-CN" altLang="en-US" sz="2000" dirty="0">
                <a:cs typeface="+mn-cs"/>
              </a:rPr>
              <a:t>增加就业机会</a:t>
            </a:r>
            <a:endParaRPr lang="en-US" altLang="zh-CN" sz="2000" dirty="0">
              <a:cs typeface="+mn-cs"/>
            </a:endParaRPr>
          </a:p>
          <a:p>
            <a:pPr marL="0" indent="0" eaLnBrk="1" fontAlgn="auto" hangingPunct="1">
              <a:spcAft>
                <a:spcPts val="0"/>
              </a:spcAft>
              <a:buFontTx/>
              <a:buNone/>
              <a:defRPr/>
            </a:pPr>
            <a:r>
              <a:rPr lang="en-US" altLang="zh-CN" sz="2000" dirty="0">
                <a:cs typeface="+mn-cs"/>
              </a:rPr>
              <a:t>    </a:t>
            </a:r>
            <a:r>
              <a:rPr lang="en-US" altLang="zh-CN" sz="1800" dirty="0">
                <a:cs typeface="+mn-cs"/>
              </a:rPr>
              <a:t>——</a:t>
            </a:r>
            <a:r>
              <a:rPr lang="zh-CN" altLang="en-US" sz="1800" dirty="0">
                <a:cs typeface="+mn-cs"/>
              </a:rPr>
              <a:t>直接</a:t>
            </a:r>
            <a:r>
              <a:rPr lang="en-US" altLang="zh-CN" sz="1800" dirty="0">
                <a:cs typeface="+mn-cs"/>
              </a:rPr>
              <a:t>27</a:t>
            </a:r>
            <a:r>
              <a:rPr lang="zh-CN" altLang="en-US" sz="1800" dirty="0">
                <a:cs typeface="+mn-cs"/>
              </a:rPr>
              <a:t>万、间接</a:t>
            </a:r>
            <a:r>
              <a:rPr lang="en-US" altLang="zh-CN" sz="1800" dirty="0">
                <a:cs typeface="+mn-cs"/>
              </a:rPr>
              <a:t>220</a:t>
            </a:r>
            <a:r>
              <a:rPr lang="zh-CN" altLang="en-US" sz="1800" dirty="0">
                <a:cs typeface="+mn-cs"/>
              </a:rPr>
              <a:t>万人</a:t>
            </a:r>
            <a:endParaRPr lang="en-US" altLang="zh-CN" sz="1800" dirty="0">
              <a:cs typeface="+mn-cs"/>
            </a:endParaRPr>
          </a:p>
          <a:p>
            <a:pPr eaLnBrk="1" fontAlgn="auto" hangingPunct="1">
              <a:spcAft>
                <a:spcPts val="0"/>
              </a:spcAft>
              <a:defRPr/>
            </a:pPr>
            <a:r>
              <a:rPr lang="zh-CN" altLang="en-US" sz="2000" dirty="0">
                <a:cs typeface="+mn-cs"/>
              </a:rPr>
              <a:t>旅游收入</a:t>
            </a:r>
            <a:endParaRPr lang="en-US" altLang="zh-CN" sz="2000" dirty="0">
              <a:cs typeface="+mn-cs"/>
            </a:endParaRPr>
          </a:p>
          <a:p>
            <a:pPr marL="0" indent="0" eaLnBrk="1" fontAlgn="auto" hangingPunct="1">
              <a:spcAft>
                <a:spcPts val="0"/>
              </a:spcAft>
              <a:buFontTx/>
              <a:buNone/>
              <a:defRPr/>
            </a:pPr>
            <a:r>
              <a:rPr lang="en-US" altLang="zh-CN" sz="2000" dirty="0">
                <a:cs typeface="+mn-cs"/>
              </a:rPr>
              <a:t>    </a:t>
            </a:r>
            <a:r>
              <a:rPr lang="en-US" altLang="zh-CN" sz="1800" dirty="0">
                <a:cs typeface="+mn-cs"/>
              </a:rPr>
              <a:t>——</a:t>
            </a:r>
            <a:r>
              <a:rPr lang="zh-CN" altLang="en-US" sz="1800" dirty="0">
                <a:cs typeface="+mn-cs"/>
              </a:rPr>
              <a:t>近年每年增加</a:t>
            </a:r>
            <a:r>
              <a:rPr lang="en-US" altLang="zh-CN" sz="1800" dirty="0">
                <a:cs typeface="+mn-cs"/>
              </a:rPr>
              <a:t>1000</a:t>
            </a:r>
            <a:r>
              <a:rPr lang="zh-CN" altLang="en-US" sz="1800" dirty="0">
                <a:cs typeface="+mn-cs"/>
              </a:rPr>
              <a:t>亿元</a:t>
            </a:r>
            <a:endParaRPr lang="en-US" altLang="zh-CN" sz="1800" dirty="0">
              <a:cs typeface="+mn-cs"/>
            </a:endParaRPr>
          </a:p>
          <a:p>
            <a:pPr eaLnBrk="1" fontAlgn="auto" hangingPunct="1">
              <a:spcAft>
                <a:spcPts val="0"/>
              </a:spcAft>
              <a:defRPr/>
            </a:pPr>
            <a:r>
              <a:rPr lang="zh-CN" altLang="en-US" sz="2000" dirty="0">
                <a:cs typeface="+mn-cs"/>
              </a:rPr>
              <a:t>当地餐饮、住宿、商贸</a:t>
            </a:r>
          </a:p>
        </p:txBody>
      </p:sp>
      <p:grpSp>
        <p:nvGrpSpPr>
          <p:cNvPr id="14" name="组合 13"/>
          <p:cNvGrpSpPr>
            <a:grpSpLocks/>
          </p:cNvGrpSpPr>
          <p:nvPr/>
        </p:nvGrpSpPr>
        <p:grpSpPr bwMode="auto">
          <a:xfrm>
            <a:off x="3867150" y="1908175"/>
            <a:ext cx="5286375" cy="3227388"/>
            <a:chOff x="1905000" y="3352800"/>
            <a:chExt cx="5286058" cy="3226981"/>
          </a:xfrm>
        </p:grpSpPr>
        <p:pic>
          <p:nvPicPr>
            <p:cNvPr id="76804" name="图表 1"/>
            <p:cNvPicPr>
              <a:picLocks noChangeArrowheads="1"/>
            </p:cNvPicPr>
            <p:nvPr/>
          </p:nvPicPr>
          <p:blipFill>
            <a:blip r:embed="rId2"/>
            <a:srcRect/>
            <a:stretch>
              <a:fillRect/>
            </a:stretch>
          </p:blipFill>
          <p:spPr bwMode="auto">
            <a:xfrm>
              <a:off x="1905000" y="3352800"/>
              <a:ext cx="5105400" cy="2819400"/>
            </a:xfrm>
            <a:prstGeom prst="rect">
              <a:avLst/>
            </a:prstGeom>
            <a:noFill/>
            <a:ln w="9525">
              <a:noFill/>
              <a:miter lim="800000"/>
              <a:headEnd/>
              <a:tailEnd/>
            </a:ln>
          </p:spPr>
        </p:pic>
        <p:sp>
          <p:nvSpPr>
            <p:cNvPr id="76805" name="矩形 4"/>
            <p:cNvSpPr>
              <a:spLocks noChangeArrowheads="1"/>
            </p:cNvSpPr>
            <p:nvPr/>
          </p:nvSpPr>
          <p:spPr bwMode="auto">
            <a:xfrm>
              <a:off x="1966150" y="6272004"/>
              <a:ext cx="5224908" cy="307777"/>
            </a:xfrm>
            <a:prstGeom prst="rect">
              <a:avLst/>
            </a:prstGeom>
            <a:noFill/>
            <a:ln w="9525">
              <a:noFill/>
              <a:miter lim="800000"/>
              <a:headEnd/>
              <a:tailEnd/>
            </a:ln>
          </p:spPr>
          <p:txBody>
            <a:bodyPr>
              <a:spAutoFit/>
            </a:bodyPr>
            <a:lstStyle/>
            <a:p>
              <a:r>
                <a:rPr lang="en-US" altLang="zh-CN" sz="1400">
                  <a:solidFill>
                    <a:srgbClr val="DD6A61"/>
                  </a:solidFill>
                  <a:latin typeface="Arial" charset="0"/>
                </a:rPr>
                <a:t>2008-2010</a:t>
              </a:r>
              <a:r>
                <a:rPr lang="zh-CN" altLang="zh-CN" sz="1400">
                  <a:solidFill>
                    <a:srgbClr val="DD6A61"/>
                  </a:solidFill>
                  <a:latin typeface="Arial" charset="0"/>
                </a:rPr>
                <a:t>年</a:t>
              </a:r>
              <a:r>
                <a:rPr lang="zh-CN" altLang="en-US" sz="1400">
                  <a:solidFill>
                    <a:srgbClr val="DD6A61"/>
                  </a:solidFill>
                  <a:latin typeface="Arial" charset="0"/>
                </a:rPr>
                <a:t>，地质公园</a:t>
              </a:r>
              <a:r>
                <a:rPr lang="zh-CN" altLang="zh-CN" sz="1400">
                  <a:solidFill>
                    <a:srgbClr val="DD6A61"/>
                  </a:solidFill>
                  <a:latin typeface="Arial" charset="0"/>
                </a:rPr>
                <a:t>旅游接待人次、门票收入、旅游总收入</a:t>
              </a:r>
              <a:endParaRPr lang="zh-CN" altLang="en-US" sz="1400">
                <a:solidFill>
                  <a:srgbClr val="DD6A61"/>
                </a:solidFill>
                <a:latin typeface="Arial"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pPr>
              <a:defRPr/>
            </a:pPr>
            <a:r>
              <a:rPr lang="zh-CN" altLang="en-US" sz="3600" dirty="0"/>
              <a:t>增加收入（品牌的附加值）</a:t>
            </a:r>
          </a:p>
        </p:txBody>
      </p:sp>
      <p:sp>
        <p:nvSpPr>
          <p:cNvPr id="3" name="内容占位符 2">
            <a:extLst>
              <a:ext uri="{FF2B5EF4-FFF2-40B4-BE49-F238E27FC236}"/>
            </a:extLst>
          </p:cNvPr>
          <p:cNvSpPr>
            <a:spLocks noGrp="1"/>
          </p:cNvSpPr>
          <p:nvPr>
            <p:ph idx="1"/>
          </p:nvPr>
        </p:nvSpPr>
        <p:spPr/>
        <p:txBody>
          <a:bodyPr/>
          <a:lstStyle/>
          <a:p>
            <a:pPr>
              <a:defRPr/>
            </a:pPr>
            <a:r>
              <a:rPr lang="zh-CN" altLang="en-US" dirty="0">
                <a:cs typeface="+mn-cs"/>
              </a:rPr>
              <a:t>“世界地质公园”标签</a:t>
            </a:r>
            <a:r>
              <a:rPr lang="en-US" altLang="zh-CN" dirty="0">
                <a:cs typeface="+mn-cs"/>
              </a:rPr>
              <a:t>=</a:t>
            </a:r>
            <a:r>
              <a:rPr lang="zh-CN" altLang="en-US" dirty="0">
                <a:cs typeface="+mn-cs"/>
              </a:rPr>
              <a:t>产品好</a:t>
            </a:r>
            <a:endParaRPr lang="en-US" altLang="zh-CN" dirty="0">
              <a:cs typeface="+mn-cs"/>
            </a:endParaRPr>
          </a:p>
          <a:p>
            <a:pPr lvl="1">
              <a:defRPr/>
            </a:pPr>
            <a:r>
              <a:rPr lang="zh-CN" altLang="en-US" dirty="0"/>
              <a:t>“生态的、纯正的、天然的、无害的、有机的”</a:t>
            </a:r>
            <a:endParaRPr lang="en-US" altLang="zh-CN" dirty="0"/>
          </a:p>
          <a:p>
            <a:pPr lvl="1">
              <a:defRPr/>
            </a:pPr>
            <a:r>
              <a:rPr lang="zh-CN" altLang="en-US" dirty="0"/>
              <a:t>“传统的、正宗的、公正的、古老的、神秘的”</a:t>
            </a:r>
            <a:endParaRPr lang="en-US" altLang="zh-CN" dirty="0"/>
          </a:p>
          <a:p>
            <a:pPr lvl="1">
              <a:defRPr/>
            </a:pPr>
            <a:r>
              <a:rPr lang="zh-CN" altLang="en-US" dirty="0"/>
              <a:t>能带来“愉悦、美好、快乐、舒缓、安宁”的情感</a:t>
            </a:r>
            <a:endParaRPr lang="en-US" altLang="zh-CN" dirty="0"/>
          </a:p>
          <a:p>
            <a:pPr lvl="1">
              <a:defRPr/>
            </a:pPr>
            <a:r>
              <a:rPr lang="zh-CN" altLang="en-US" dirty="0"/>
              <a:t>自然价值</a:t>
            </a:r>
            <a:r>
              <a:rPr lang="en-US" altLang="zh-CN" dirty="0"/>
              <a:t>+</a:t>
            </a:r>
            <a:r>
              <a:rPr lang="zh-CN" altLang="en-US" dirty="0"/>
              <a:t>人文价值</a:t>
            </a:r>
            <a:endParaRPr lang="en-US" altLang="zh-CN" dirty="0"/>
          </a:p>
          <a:p>
            <a:pPr>
              <a:defRPr/>
            </a:pPr>
            <a:r>
              <a:rPr lang="zh-CN" altLang="en-US" dirty="0">
                <a:cs typeface="+mn-cs"/>
              </a:rPr>
              <a:t>“价值最大化，后悔最小化”的品质</a:t>
            </a:r>
            <a:endParaRPr lang="en-US" altLang="zh-CN" dirty="0">
              <a:cs typeface="+mn-cs"/>
            </a:endParaRPr>
          </a:p>
          <a:p>
            <a:pPr lvl="1">
              <a:defRPr/>
            </a:pPr>
            <a:r>
              <a:rPr lang="zh-CN" altLang="en-US" dirty="0"/>
              <a:t>产品经济价值</a:t>
            </a:r>
            <a:endParaRPr lang="en-US" altLang="zh-CN" dirty="0"/>
          </a:p>
          <a:p>
            <a:pPr lvl="1">
              <a:defRPr/>
            </a:pPr>
            <a:r>
              <a:rPr lang="zh-CN" altLang="en-US" dirty="0"/>
              <a:t>产品精神价值（生态价值、文化价值、社会价值、民俗价值、体验价值）</a:t>
            </a:r>
            <a:endParaRPr lang="en-US" altLang="zh-CN" dirty="0"/>
          </a:p>
          <a:p>
            <a:pPr lvl="1">
              <a:defRPr/>
            </a:pPr>
            <a:endParaRPr lang="en-US" altLang="zh-CN" dirty="0"/>
          </a:p>
          <a:p>
            <a:pPr>
              <a:defRPr/>
            </a:pPr>
            <a:endParaRPr lang="zh-CN" altLang="en-US" dirty="0">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srcRect/>
          <a:stretch>
            <a:fillRect/>
          </a:stretch>
        </p:blipFill>
        <p:spPr>
          <a:xfrm>
            <a:off x="4067175" y="5481638"/>
            <a:ext cx="5076825" cy="752475"/>
          </a:xfrm>
        </p:spPr>
      </p:pic>
      <p:pic>
        <p:nvPicPr>
          <p:cNvPr id="5" name="图片 4"/>
          <p:cNvPicPr>
            <a:picLocks noChangeAspect="1"/>
          </p:cNvPicPr>
          <p:nvPr/>
        </p:nvPicPr>
        <p:blipFill>
          <a:blip r:embed="rId3"/>
          <a:srcRect/>
          <a:stretch>
            <a:fillRect/>
          </a:stretch>
        </p:blipFill>
        <p:spPr bwMode="auto">
          <a:xfrm>
            <a:off x="4481513" y="4770438"/>
            <a:ext cx="4248150" cy="715962"/>
          </a:xfrm>
          <a:prstGeom prst="rect">
            <a:avLst/>
          </a:prstGeom>
          <a:noFill/>
          <a:ln w="9525">
            <a:noFill/>
            <a:miter lim="800000"/>
            <a:headEnd/>
            <a:tailEnd/>
          </a:ln>
        </p:spPr>
      </p:pic>
      <p:pic>
        <p:nvPicPr>
          <p:cNvPr id="6" name="图片 5"/>
          <p:cNvPicPr>
            <a:picLocks noChangeAspect="1"/>
          </p:cNvPicPr>
          <p:nvPr/>
        </p:nvPicPr>
        <p:blipFill>
          <a:blip r:embed="rId4"/>
          <a:srcRect/>
          <a:stretch>
            <a:fillRect/>
          </a:stretch>
        </p:blipFill>
        <p:spPr bwMode="auto">
          <a:xfrm>
            <a:off x="4481513" y="4041775"/>
            <a:ext cx="4248150" cy="728663"/>
          </a:xfrm>
          <a:prstGeom prst="rect">
            <a:avLst/>
          </a:prstGeom>
          <a:noFill/>
          <a:ln w="9525">
            <a:noFill/>
            <a:miter lim="800000"/>
            <a:headEnd/>
            <a:tailEnd/>
          </a:ln>
        </p:spPr>
      </p:pic>
      <p:pic>
        <p:nvPicPr>
          <p:cNvPr id="7" name="图片 6"/>
          <p:cNvPicPr>
            <a:picLocks noChangeAspect="1"/>
          </p:cNvPicPr>
          <p:nvPr/>
        </p:nvPicPr>
        <p:blipFill>
          <a:blip r:embed="rId5"/>
          <a:srcRect/>
          <a:stretch>
            <a:fillRect/>
          </a:stretch>
        </p:blipFill>
        <p:spPr bwMode="auto">
          <a:xfrm>
            <a:off x="4886325" y="3330575"/>
            <a:ext cx="3438525" cy="725488"/>
          </a:xfrm>
          <a:prstGeom prst="rect">
            <a:avLst/>
          </a:prstGeom>
          <a:noFill/>
          <a:ln w="9525">
            <a:noFill/>
            <a:miter lim="800000"/>
            <a:headEnd/>
            <a:tailEnd/>
          </a:ln>
        </p:spPr>
      </p:pic>
      <p:pic>
        <p:nvPicPr>
          <p:cNvPr id="10" name="图片 9"/>
          <p:cNvPicPr>
            <a:picLocks noChangeAspect="1"/>
          </p:cNvPicPr>
          <p:nvPr/>
        </p:nvPicPr>
        <p:blipFill>
          <a:blip r:embed="rId6"/>
          <a:srcRect/>
          <a:stretch>
            <a:fillRect/>
          </a:stretch>
        </p:blipFill>
        <p:spPr bwMode="auto">
          <a:xfrm>
            <a:off x="5327650" y="1879600"/>
            <a:ext cx="2557463" cy="1450975"/>
          </a:xfrm>
          <a:prstGeom prst="rect">
            <a:avLst/>
          </a:prstGeom>
          <a:noFill/>
          <a:ln w="9525">
            <a:noFill/>
            <a:miter lim="800000"/>
            <a:headEnd/>
            <a:tailEnd/>
          </a:ln>
        </p:spPr>
      </p:pic>
      <p:sp>
        <p:nvSpPr>
          <p:cNvPr id="8" name="内容占位符 2">
            <a:extLst>
              <a:ext uri="{FF2B5EF4-FFF2-40B4-BE49-F238E27FC236}"/>
            </a:extLst>
          </p:cNvPr>
          <p:cNvSpPr txBox="1">
            <a:spLocks/>
          </p:cNvSpPr>
          <p:nvPr/>
        </p:nvSpPr>
        <p:spPr bwMode="auto">
          <a:xfrm>
            <a:off x="566738" y="1752600"/>
            <a:ext cx="4149725" cy="4481513"/>
          </a:xfrm>
          <a:prstGeom prst="rect">
            <a:avLst/>
          </a:prstGeom>
          <a:noFill/>
          <a:ln>
            <a:noFill/>
          </a:ln>
          <a:effectLst/>
          <a:extLst>
            <a:ext uri="{909E8E84-426E-40DD-AFC4-6F175D3DCCD1}"/>
            <a:ext uri="{91240B29-F687-4F45-9708-019B960494DF}"/>
            <a:ext uri="{AF507438-7753-43E0-B8FC-AC1667EBCBE1}"/>
          </a:extLst>
        </p:spPr>
        <p:txBody>
          <a:bodyPr/>
          <a:lstStyle>
            <a:lvl1pPr marL="469900" indent="-469900" algn="l" rtl="0" eaLnBrk="0" fontAlgn="base" hangingPunct="0">
              <a:spcBef>
                <a:spcPct val="20000"/>
              </a:spcBef>
              <a:spcAft>
                <a:spcPct val="0"/>
              </a:spcAft>
              <a:buClr>
                <a:schemeClr val="bg1"/>
              </a:buClr>
              <a:buFont typeface="Wingdings" panose="05000000000000000000" pitchFamily="2" charset="2"/>
              <a:buChar char="o"/>
              <a:defRPr sz="2800">
                <a:solidFill>
                  <a:schemeClr val="bg1"/>
                </a:solidFill>
                <a:effectLst>
                  <a:outerShdw blurRad="38100" dist="38100" dir="2700000" algn="tl">
                    <a:srgbClr val="000000">
                      <a:alpha val="43137"/>
                    </a:srgbClr>
                  </a:outerShdw>
                </a:effectLst>
                <a:latin typeface="华文中宋" pitchFamily="2" charset="-122"/>
                <a:ea typeface="华文中宋" pitchFamily="2" charset="-122"/>
                <a:cs typeface="+mn-cs"/>
              </a:defRPr>
            </a:lvl1pPr>
            <a:lvl2pPr marL="908050" indent="-436563" algn="l" rtl="0" eaLnBrk="0" fontAlgn="base" hangingPunct="0">
              <a:spcBef>
                <a:spcPct val="20000"/>
              </a:spcBef>
              <a:spcAft>
                <a:spcPct val="0"/>
              </a:spcAft>
              <a:buClr>
                <a:schemeClr val="bg1"/>
              </a:buClr>
              <a:buFont typeface="Wingdings" panose="05000000000000000000" pitchFamily="2" charset="2"/>
              <a:buChar char="n"/>
              <a:defRPr sz="2400">
                <a:solidFill>
                  <a:schemeClr val="bg1"/>
                </a:solidFill>
                <a:latin typeface="+mn-lt"/>
                <a:ea typeface="+mn-ea"/>
              </a:defRPr>
            </a:lvl2pPr>
            <a:lvl3pPr marL="1304925" indent="-395288" algn="l" rtl="0" eaLnBrk="0" fontAlgn="base" hangingPunct="0">
              <a:spcBef>
                <a:spcPct val="20000"/>
              </a:spcBef>
              <a:spcAft>
                <a:spcPct val="0"/>
              </a:spcAft>
              <a:buClr>
                <a:schemeClr val="bg1"/>
              </a:buClr>
              <a:buFont typeface="Wingdings" panose="05000000000000000000" pitchFamily="2" charset="2"/>
              <a:buChar char="l"/>
              <a:defRPr sz="2000">
                <a:solidFill>
                  <a:schemeClr val="bg1"/>
                </a:solidFill>
                <a:latin typeface="+mn-lt"/>
                <a:ea typeface="+mn-ea"/>
              </a:defRPr>
            </a:lvl3pPr>
            <a:lvl4pPr marL="1693863" indent="-387350" algn="l" rtl="0" eaLnBrk="0" fontAlgn="base" hangingPunct="0">
              <a:spcBef>
                <a:spcPct val="20000"/>
              </a:spcBef>
              <a:spcAft>
                <a:spcPct val="0"/>
              </a:spcAft>
              <a:buClr>
                <a:schemeClr val="bg1"/>
              </a:buClr>
              <a:buFont typeface="Wingdings" panose="05000000000000000000" pitchFamily="2" charset="2"/>
              <a:buChar char="Ø"/>
              <a:defRPr>
                <a:solidFill>
                  <a:schemeClr val="bg1"/>
                </a:solidFill>
                <a:latin typeface="+mn-lt"/>
                <a:ea typeface="+mn-ea"/>
              </a:defRPr>
            </a:lvl4pPr>
            <a:lvl5pPr marL="2093913" indent="-398463" algn="l" rtl="0" eaLnBrk="0" fontAlgn="base" hangingPunct="0">
              <a:spcBef>
                <a:spcPct val="25000"/>
              </a:spcBef>
              <a:spcAft>
                <a:spcPct val="0"/>
              </a:spcAft>
              <a:buClr>
                <a:schemeClr val="bg1"/>
              </a:buClr>
              <a:buFont typeface="Wingdings" panose="05000000000000000000" pitchFamily="2" charset="2"/>
              <a:buChar char=""/>
              <a:defRPr sz="1600">
                <a:solidFill>
                  <a:schemeClr val="bg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ea typeface="+mn-ea"/>
              </a:defRPr>
            </a:lvl9pPr>
          </a:lstStyle>
          <a:p>
            <a:pPr>
              <a:buFont typeface="Wingdings" panose="05000000000000000000" pitchFamily="2" charset="2"/>
              <a:buChar char="u"/>
              <a:defRPr/>
            </a:pPr>
            <a:r>
              <a:rPr kumimoji="1" lang="zh-CN" altLang="en-US" kern="0" dirty="0">
                <a:solidFill>
                  <a:srgbClr val="FF0000"/>
                </a:solidFill>
                <a:latin typeface="+mn-ea"/>
                <a:ea typeface="+mn-ea"/>
              </a:rPr>
              <a:t>国家行为、国家利益、国家荣誉；</a:t>
            </a:r>
            <a:endParaRPr kumimoji="1" lang="en-US" altLang="zh-CN" kern="0" dirty="0">
              <a:solidFill>
                <a:srgbClr val="FF0000"/>
              </a:solidFill>
              <a:latin typeface="+mn-ea"/>
              <a:ea typeface="+mn-ea"/>
            </a:endParaRPr>
          </a:p>
          <a:p>
            <a:pPr marL="457200" lvl="1" indent="-457200">
              <a:buFont typeface="Wingdings" panose="05000000000000000000" pitchFamily="2" charset="2"/>
              <a:buChar char="u"/>
              <a:defRPr/>
            </a:pPr>
            <a:r>
              <a:rPr kumimoji="1" lang="zh-CN" altLang="en-US" sz="2800" dirty="0">
                <a:latin typeface="+mn-ea"/>
              </a:rPr>
              <a:t>增强地区影响力，促进经济可持续发展和人民生活水平提高；</a:t>
            </a:r>
            <a:endParaRPr kumimoji="1" lang="en-US" altLang="zh-CN" sz="2800" dirty="0">
              <a:latin typeface="+mn-ea"/>
            </a:endParaRPr>
          </a:p>
          <a:p>
            <a:pPr marL="342900" lvl="1" indent="-342900">
              <a:buFont typeface="Wingdings" panose="05000000000000000000" pitchFamily="2" charset="2"/>
              <a:buChar char="u"/>
              <a:defRPr/>
            </a:pPr>
            <a:r>
              <a:rPr kumimoji="1" lang="zh-CN" altLang="en-US" sz="2800" dirty="0">
                <a:latin typeface="+mn-ea"/>
              </a:rPr>
              <a:t>按国际标准保护全球珍贵的地质遗产。</a:t>
            </a:r>
          </a:p>
          <a:p>
            <a:pPr marL="342900" lvl="1" indent="-342900">
              <a:buFont typeface="Wingdings" panose="05000000000000000000" pitchFamily="2" charset="2"/>
              <a:buChar char="u"/>
              <a:defRPr/>
            </a:pPr>
            <a:endParaRPr kumimoji="1" lang="zh-CN" altLang="en-US" sz="2800" dirty="0">
              <a:latin typeface="+mn-ea"/>
            </a:endParaRPr>
          </a:p>
          <a:p>
            <a:pPr>
              <a:buFont typeface="Wingdings" panose="05000000000000000000" pitchFamily="2" charset="2"/>
              <a:buChar char="u"/>
              <a:defRPr/>
            </a:pPr>
            <a:endParaRPr lang="zh-CN" altLang="en-US" b="0" kern="0" dirty="0">
              <a:latin typeface="+mn-ea"/>
              <a:ea typeface="+mn-ea"/>
            </a:endParaRPr>
          </a:p>
        </p:txBody>
      </p:sp>
      <p:sp>
        <p:nvSpPr>
          <p:cNvPr id="11" name="标题 1">
            <a:extLst>
              <a:ext uri="{FF2B5EF4-FFF2-40B4-BE49-F238E27FC236}"/>
            </a:extLst>
          </p:cNvPr>
          <p:cNvSpPr>
            <a:spLocks noGrp="1"/>
          </p:cNvSpPr>
          <p:nvPr>
            <p:ph type="title"/>
          </p:nvPr>
        </p:nvSpPr>
        <p:spPr>
          <a:xfrm>
            <a:off x="323850" y="765175"/>
            <a:ext cx="6096000" cy="609600"/>
          </a:xfrm>
        </p:spPr>
        <p:txBody>
          <a:bodyPr rtlCol="0">
            <a:normAutofit/>
          </a:bodyPr>
          <a:lstStyle/>
          <a:p>
            <a:pPr eaLnBrk="1" fontAlgn="auto" hangingPunct="1">
              <a:spcAft>
                <a:spcPts val="0"/>
              </a:spcAft>
              <a:defRPr/>
            </a:pPr>
            <a:r>
              <a:rPr lang="en-US" altLang="zh-CN" sz="2800" dirty="0"/>
              <a:t>4</a:t>
            </a:r>
            <a:r>
              <a:rPr lang="zh-CN" altLang="en-US" sz="2800" dirty="0"/>
              <a:t>、创建世界级品牌</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rtlCol="0">
            <a:normAutofit/>
          </a:bodyPr>
          <a:lstStyle/>
          <a:p>
            <a:pPr eaLnBrk="1" fontAlgn="auto" hangingPunct="1">
              <a:spcAft>
                <a:spcPts val="0"/>
              </a:spcAft>
              <a:defRPr/>
            </a:pPr>
            <a:r>
              <a:rPr lang="en-US" altLang="zh-CN" sz="2800" dirty="0"/>
              <a:t>5</a:t>
            </a:r>
            <a:r>
              <a:rPr lang="zh-CN" altLang="en-US" sz="2800" dirty="0"/>
              <a:t>、提高社区生活品质</a:t>
            </a:r>
          </a:p>
        </p:txBody>
      </p:sp>
      <p:sp>
        <p:nvSpPr>
          <p:cNvPr id="3" name="内容占位符 2">
            <a:extLst>
              <a:ext uri="{FF2B5EF4-FFF2-40B4-BE49-F238E27FC236}"/>
            </a:extLst>
          </p:cNvPr>
          <p:cNvSpPr>
            <a:spLocks noGrp="1"/>
          </p:cNvSpPr>
          <p:nvPr>
            <p:ph idx="1"/>
          </p:nvPr>
        </p:nvSpPr>
        <p:spPr/>
        <p:txBody>
          <a:bodyPr/>
          <a:lstStyle/>
          <a:p>
            <a:pPr>
              <a:defRPr/>
            </a:pPr>
            <a:r>
              <a:rPr lang="zh-CN" altLang="en-US" dirty="0">
                <a:cs typeface="+mn-cs"/>
              </a:rPr>
              <a:t>改善</a:t>
            </a:r>
            <a:r>
              <a:rPr lang="zh-CN" altLang="zh-CN" dirty="0">
                <a:effectLst/>
                <a:cs typeface="+mn-cs"/>
              </a:rPr>
              <a:t>基础设施</a:t>
            </a:r>
            <a:r>
              <a:rPr lang="zh-CN" altLang="en-US" dirty="0">
                <a:effectLst/>
                <a:cs typeface="+mn-cs"/>
              </a:rPr>
              <a:t>：</a:t>
            </a:r>
            <a:r>
              <a:rPr lang="zh-CN" altLang="en-US" sz="2000" dirty="0">
                <a:latin typeface="仿宋" panose="02010609060101010101" pitchFamily="49" charset="-122"/>
                <a:ea typeface="仿宋" panose="02010609060101010101" pitchFamily="49" charset="-122"/>
                <a:cs typeface="+mn-cs"/>
              </a:rPr>
              <a:t>交通</a:t>
            </a:r>
            <a:r>
              <a:rPr lang="zh-CN" altLang="zh-CN" sz="2000" dirty="0">
                <a:effectLst/>
                <a:latin typeface="仿宋" panose="02010609060101010101" pitchFamily="49" charset="-122"/>
                <a:ea typeface="仿宋" panose="02010609060101010101" pitchFamily="49" charset="-122"/>
                <a:cs typeface="+mn-cs"/>
              </a:rPr>
              <a:t>、水电、通讯、住宿、泊车、厕所</a:t>
            </a:r>
            <a:endParaRPr lang="en-US" altLang="zh-CN" sz="2000" dirty="0">
              <a:latin typeface="仿宋" panose="02010609060101010101" pitchFamily="49" charset="-122"/>
              <a:ea typeface="仿宋" panose="02010609060101010101" pitchFamily="49" charset="-122"/>
              <a:cs typeface="+mn-cs"/>
            </a:endParaRPr>
          </a:p>
          <a:p>
            <a:pPr>
              <a:defRPr/>
            </a:pPr>
            <a:r>
              <a:rPr lang="zh-CN" altLang="zh-CN" dirty="0">
                <a:effectLst/>
                <a:cs typeface="+mn-cs"/>
              </a:rPr>
              <a:t>旅游促销</a:t>
            </a:r>
            <a:endParaRPr lang="en-US" altLang="zh-CN" dirty="0">
              <a:cs typeface="+mn-cs"/>
            </a:endParaRPr>
          </a:p>
          <a:p>
            <a:pPr>
              <a:defRPr/>
            </a:pPr>
            <a:r>
              <a:rPr lang="zh-CN" altLang="en-US" dirty="0">
                <a:cs typeface="+mn-cs"/>
              </a:rPr>
              <a:t>政府财力支持（生态补偿）</a:t>
            </a:r>
            <a:r>
              <a:rPr lang="en-US" altLang="zh-CN" dirty="0">
                <a:cs typeface="+mn-cs"/>
              </a:rPr>
              <a:t>+</a:t>
            </a:r>
            <a:r>
              <a:rPr lang="zh-CN" altLang="zh-CN" dirty="0">
                <a:effectLst/>
                <a:cs typeface="+mn-cs"/>
              </a:rPr>
              <a:t>社会资本投入</a:t>
            </a:r>
            <a:endParaRPr lang="en-US" altLang="zh-CN" dirty="0">
              <a:cs typeface="+mn-cs"/>
            </a:endParaRPr>
          </a:p>
          <a:p>
            <a:pPr>
              <a:defRPr/>
            </a:pPr>
            <a:r>
              <a:rPr lang="zh-CN" altLang="en-US" dirty="0">
                <a:cs typeface="+mn-cs"/>
              </a:rPr>
              <a:t>能力建设</a:t>
            </a:r>
            <a:endParaRPr lang="en-US" altLang="zh-CN" dirty="0">
              <a:cs typeface="+mn-cs"/>
            </a:endParaRPr>
          </a:p>
          <a:p>
            <a:pPr>
              <a:defRPr/>
            </a:pPr>
            <a:r>
              <a:rPr lang="zh-CN" altLang="en-US" dirty="0">
                <a:cs typeface="+mn-cs"/>
              </a:rPr>
              <a:t>保护意识提升</a:t>
            </a:r>
            <a:endParaRPr lang="en-US" altLang="zh-CN" dirty="0">
              <a:cs typeface="+mn-cs"/>
            </a:endParaRPr>
          </a:p>
          <a:p>
            <a:pPr>
              <a:defRPr/>
            </a:pPr>
            <a:r>
              <a:rPr lang="zh-CN" altLang="en-US" dirty="0">
                <a:cs typeface="+mn-cs"/>
              </a:rPr>
              <a:t>生态经济带的建立</a:t>
            </a:r>
            <a:endParaRPr lang="en-US" altLang="zh-CN" dirty="0">
              <a:cs typeface="+mn-cs"/>
            </a:endParaRPr>
          </a:p>
          <a:p>
            <a:pPr>
              <a:defRPr/>
            </a:pPr>
            <a:r>
              <a:rPr lang="zh-CN" altLang="en-US" dirty="0">
                <a:cs typeface="+mn-cs"/>
              </a:rPr>
              <a:t>原住民收入的增长</a:t>
            </a:r>
            <a:endParaRPr lang="zh-CN" altLang="zh-CN" dirty="0">
              <a:effectLst/>
              <a:cs typeface="+mn-cs"/>
            </a:endParaRPr>
          </a:p>
          <a:p>
            <a:pPr>
              <a:defRPr/>
            </a:pPr>
            <a:endParaRPr lang="en-US" altLang="zh-CN" dirty="0">
              <a:cs typeface="+mn-cs"/>
            </a:endParaRPr>
          </a:p>
          <a:p>
            <a:pPr>
              <a:defRPr/>
            </a:pPr>
            <a:endParaRPr lang="en-US" altLang="zh-CN" dirty="0">
              <a:cs typeface="+mn-cs"/>
            </a:endParaRPr>
          </a:p>
          <a:p>
            <a:pPr>
              <a:defRPr/>
            </a:pPr>
            <a:endParaRPr lang="zh-CN" altLang="en-US" dirty="0">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extLst>
          </p:cNvPr>
          <p:cNvSpPr>
            <a:spLocks noGrp="1"/>
          </p:cNvSpPr>
          <p:nvPr>
            <p:ph type="ctrTitle"/>
          </p:nvPr>
        </p:nvSpPr>
        <p:spPr>
          <a:xfrm>
            <a:off x="684213" y="1844675"/>
            <a:ext cx="7772400" cy="1470025"/>
          </a:xfrm>
        </p:spPr>
        <p:txBody>
          <a:bodyPr/>
          <a:lstStyle/>
          <a:p>
            <a:pPr>
              <a:defRPr/>
            </a:pPr>
            <a:r>
              <a:rPr lang="en-US" altLang="zh-CN" sz="8800" dirty="0">
                <a:latin typeface="Bodoni MT Black" pitchFamily="18" charset="0"/>
              </a:rPr>
              <a:t>3</a:t>
            </a:r>
            <a:endParaRPr lang="zh-CN" altLang="en-US" sz="8800" dirty="0">
              <a:latin typeface="Bodoni MT Black" pitchFamily="18" charset="0"/>
            </a:endParaRPr>
          </a:p>
        </p:txBody>
      </p:sp>
      <p:sp>
        <p:nvSpPr>
          <p:cNvPr id="5" name="副标题 4">
            <a:extLst>
              <a:ext uri="{FF2B5EF4-FFF2-40B4-BE49-F238E27FC236}"/>
            </a:extLst>
          </p:cNvPr>
          <p:cNvSpPr>
            <a:spLocks noGrp="1"/>
          </p:cNvSpPr>
          <p:nvPr>
            <p:ph type="subTitle" idx="1"/>
          </p:nvPr>
        </p:nvSpPr>
        <p:spPr>
          <a:xfrm>
            <a:off x="1116013" y="3429000"/>
            <a:ext cx="7056437" cy="863600"/>
          </a:xfrm>
        </p:spPr>
        <p:txBody>
          <a:bodyPr/>
          <a:lstStyle/>
          <a:p>
            <a:pPr>
              <a:defRPr/>
            </a:pPr>
            <a:r>
              <a:rPr lang="zh-CN" altLang="en-US" sz="4800" dirty="0">
                <a:cs typeface="+mn-cs"/>
              </a:rPr>
              <a:t>湘西地质公园有什么</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extLst>
          </p:cNvPr>
          <p:cNvSpPr/>
          <p:nvPr/>
        </p:nvSpPr>
        <p:spPr>
          <a:xfrm>
            <a:off x="179388" y="2205038"/>
            <a:ext cx="4679950" cy="3683000"/>
          </a:xfrm>
          <a:prstGeom prst="rect">
            <a:avLst/>
          </a:prstGeom>
        </p:spPr>
        <p:txBody>
          <a:bodyPr>
            <a:spAutoFit/>
          </a:bodyPr>
          <a:lstStyle/>
          <a:p>
            <a:pPr marL="285750" indent="-285750" eaLnBrk="0" fontAlgn="auto" hangingPunct="0">
              <a:lnSpc>
                <a:spcPts val="2800"/>
              </a:lnSpc>
              <a:spcBef>
                <a:spcPts val="0"/>
              </a:spcBef>
              <a:spcAft>
                <a:spcPts val="0"/>
              </a:spcAft>
              <a:buFont typeface="Wingdings" panose="05000000000000000000" pitchFamily="2" charset="2"/>
              <a:buChar char="Ø"/>
              <a:defRPr/>
            </a:pPr>
            <a:r>
              <a:rPr lang="zh-CN" altLang="en-US" b="0" kern="1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地质公园面积</a:t>
            </a:r>
            <a:r>
              <a:rPr lang="en-US" altLang="zh-CN" b="0" kern="1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2710km</a:t>
            </a:r>
            <a:r>
              <a:rPr lang="en-US" altLang="zh-CN" b="0" kern="100" baseline="300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b="0" kern="1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，分为</a:t>
            </a:r>
            <a:r>
              <a:rPr lang="en-US" altLang="zh-CN" b="0" kern="1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5</a:t>
            </a:r>
            <a:r>
              <a:rPr lang="zh-CN" altLang="en-US" b="0" kern="1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大景区，涉及</a:t>
            </a:r>
            <a:r>
              <a:rPr lang="en-US" altLang="zh-CN" b="0" kern="1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7</a:t>
            </a:r>
            <a:r>
              <a:rPr lang="zh-CN" altLang="en-US" b="0" kern="1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个县市，多个公园体系。</a:t>
            </a:r>
            <a:endParaRPr lang="en-US" altLang="zh-CN" b="0" kern="1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eaLnBrk="0" fontAlgn="auto" hangingPunct="0">
              <a:lnSpc>
                <a:spcPts val="2800"/>
              </a:lnSpc>
              <a:spcBef>
                <a:spcPts val="0"/>
              </a:spcBef>
              <a:spcAft>
                <a:spcPts val="0"/>
              </a:spcAft>
              <a:buFont typeface="Wingdings" panose="05000000000000000000" pitchFamily="2" charset="2"/>
              <a:buChar char="Ø"/>
              <a:defRPr/>
            </a:pPr>
            <a:r>
              <a:rPr lang="zh-CN" altLang="en-US" b="0" kern="1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以岩溶地貌景观为主体，以举世闻名的红石林、寒武系金钉子和高原切割型峡谷群景观为主要特色。兼有典型的地质构造事件、古冰川气候事件与古生物遗迹等诸多典型地质现象。</a:t>
            </a:r>
            <a:endParaRPr lang="en-US" altLang="zh-CN" b="0" kern="1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eaLnBrk="0" fontAlgn="auto" hangingPunct="0">
              <a:lnSpc>
                <a:spcPts val="2800"/>
              </a:lnSpc>
              <a:spcBef>
                <a:spcPts val="0"/>
              </a:spcBef>
              <a:spcAft>
                <a:spcPts val="0"/>
              </a:spcAft>
              <a:buFont typeface="Wingdings" panose="05000000000000000000" pitchFamily="2" charset="2"/>
              <a:buChar char="Ø"/>
              <a:defRPr/>
            </a:pPr>
            <a:r>
              <a:rPr lang="zh-CN" altLang="en-US" b="0" kern="1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生态环境优美、历史文化悠久，少数民俗风情独具特色，是大自然留给人类的一个天然岩溶地质和历史文化博物馆。</a:t>
            </a:r>
            <a:endParaRPr lang="zh-CN" altLang="en-US" b="0" dirty="0">
              <a:solidFill>
                <a:srgbClr val="FFFFFF"/>
              </a:solidFill>
              <a:latin typeface="Verdana"/>
              <a:ea typeface="微软雅黑" panose="020B0503020204020204" pitchFamily="34" charset="-122"/>
            </a:endParaRPr>
          </a:p>
        </p:txBody>
      </p:sp>
      <p:sp>
        <p:nvSpPr>
          <p:cNvPr id="12" name="标题 1">
            <a:extLst>
              <a:ext uri="{FF2B5EF4-FFF2-40B4-BE49-F238E27FC236}"/>
            </a:extLst>
          </p:cNvPr>
          <p:cNvSpPr>
            <a:spLocks noGrp="1"/>
          </p:cNvSpPr>
          <p:nvPr>
            <p:ph type="title"/>
          </p:nvPr>
        </p:nvSpPr>
        <p:spPr>
          <a:xfrm>
            <a:off x="179388" y="260350"/>
            <a:ext cx="8001000" cy="1216025"/>
          </a:xfrm>
        </p:spPr>
        <p:txBody>
          <a:bodyPr/>
          <a:lstStyle/>
          <a:p>
            <a:pPr>
              <a:defRPr/>
            </a:pPr>
            <a:r>
              <a:rPr lang="zh-CN" altLang="en-US" sz="3600" dirty="0">
                <a:latin typeface="微软雅黑" panose="020B0503020204020204" pitchFamily="34" charset="-122"/>
                <a:ea typeface="微软雅黑" panose="020B0503020204020204" pitchFamily="34" charset="-122"/>
              </a:rPr>
              <a:t>一、湘西地质公园概况</a:t>
            </a:r>
          </a:p>
        </p:txBody>
      </p:sp>
      <p:pic>
        <p:nvPicPr>
          <p:cNvPr id="81923" name="图片 4"/>
          <p:cNvPicPr>
            <a:picLocks noChangeAspect="1"/>
          </p:cNvPicPr>
          <p:nvPr/>
        </p:nvPicPr>
        <p:blipFill>
          <a:blip r:embed="rId2"/>
          <a:srcRect t="4836"/>
          <a:stretch>
            <a:fillRect/>
          </a:stretch>
        </p:blipFill>
        <p:spPr bwMode="auto">
          <a:xfrm>
            <a:off x="5076825" y="1773238"/>
            <a:ext cx="3763963" cy="4802187"/>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a:xfrm>
            <a:off x="179388" y="260350"/>
            <a:ext cx="8001000" cy="1216025"/>
          </a:xfrm>
        </p:spPr>
        <p:txBody>
          <a:bodyPr/>
          <a:lstStyle/>
          <a:p>
            <a:pPr>
              <a:defRPr/>
            </a:pPr>
            <a:r>
              <a:rPr lang="zh-CN" altLang="en-US" dirty="0"/>
              <a:t>二、自然地理概况</a:t>
            </a:r>
          </a:p>
        </p:txBody>
      </p:sp>
      <p:sp>
        <p:nvSpPr>
          <p:cNvPr id="3" name="内容占位符 2">
            <a:extLst>
              <a:ext uri="{FF2B5EF4-FFF2-40B4-BE49-F238E27FC236}"/>
            </a:extLst>
          </p:cNvPr>
          <p:cNvSpPr>
            <a:spLocks noGrp="1"/>
          </p:cNvSpPr>
          <p:nvPr>
            <p:ph idx="1"/>
          </p:nvPr>
        </p:nvSpPr>
        <p:spPr>
          <a:xfrm>
            <a:off x="179388" y="1916113"/>
            <a:ext cx="1844675" cy="4267200"/>
          </a:xfrm>
        </p:spPr>
        <p:txBody>
          <a:bodyPr/>
          <a:lstStyle/>
          <a:p>
            <a:pPr marL="0" indent="0">
              <a:buFont typeface="Wingdings" pitchFamily="2" charset="2"/>
              <a:buNone/>
              <a:defRPr/>
            </a:pPr>
            <a:r>
              <a:rPr lang="zh-CN" altLang="en-US" sz="1600" dirty="0">
                <a:latin typeface="黑体" panose="02010609060101010101" pitchFamily="2" charset="-122"/>
                <a:ea typeface="黑体" panose="02010609060101010101" pitchFamily="2" charset="-122"/>
                <a:cs typeface="+mn-cs"/>
              </a:rPr>
              <a:t>（</a:t>
            </a:r>
            <a:r>
              <a:rPr lang="en-US" altLang="zh-CN" sz="1600" dirty="0">
                <a:latin typeface="黑体" panose="02010609060101010101" pitchFamily="2" charset="-122"/>
                <a:ea typeface="黑体" panose="02010609060101010101" pitchFamily="2" charset="-122"/>
                <a:cs typeface="+mn-cs"/>
              </a:rPr>
              <a:t>1</a:t>
            </a:r>
            <a:r>
              <a:rPr lang="zh-CN" altLang="en-US" sz="1600" dirty="0">
                <a:latin typeface="黑体" panose="02010609060101010101" pitchFamily="2" charset="-122"/>
                <a:ea typeface="黑体" panose="02010609060101010101" pitchFamily="2" charset="-122"/>
                <a:cs typeface="+mn-cs"/>
              </a:rPr>
              <a:t>）云贵高原边缘斜坡地带，武陵山区</a:t>
            </a:r>
            <a:endParaRPr lang="en-US" altLang="zh-CN" sz="1600" dirty="0">
              <a:latin typeface="黑体" panose="02010609060101010101" pitchFamily="2" charset="-122"/>
              <a:ea typeface="黑体" panose="02010609060101010101" pitchFamily="2" charset="-122"/>
              <a:cs typeface="+mn-cs"/>
            </a:endParaRPr>
          </a:p>
          <a:p>
            <a:pPr marL="0" indent="0">
              <a:buFont typeface="Wingdings" pitchFamily="2" charset="2"/>
              <a:buNone/>
              <a:defRPr/>
            </a:pPr>
            <a:endParaRPr lang="en-US" altLang="zh-CN" sz="1600" dirty="0">
              <a:latin typeface="黑体" panose="02010609060101010101" pitchFamily="2" charset="-122"/>
              <a:ea typeface="黑体" panose="02010609060101010101" pitchFamily="2" charset="-122"/>
              <a:cs typeface="+mn-cs"/>
            </a:endParaRPr>
          </a:p>
          <a:p>
            <a:pPr marL="0" indent="0">
              <a:buFont typeface="Wingdings" pitchFamily="2" charset="2"/>
              <a:buNone/>
              <a:defRPr/>
            </a:pPr>
            <a:r>
              <a:rPr lang="zh-CN" altLang="en-US" sz="1600" dirty="0">
                <a:latin typeface="黑体" panose="02010609060101010101" pitchFamily="2" charset="-122"/>
                <a:ea typeface="黑体" panose="02010609060101010101" pitchFamily="2" charset="-122"/>
                <a:cs typeface="+mn-cs"/>
              </a:rPr>
              <a:t>（</a:t>
            </a:r>
            <a:r>
              <a:rPr lang="en-US" altLang="zh-CN" sz="1600" dirty="0">
                <a:latin typeface="黑体" panose="02010609060101010101" pitchFamily="2" charset="-122"/>
                <a:ea typeface="黑体" panose="02010609060101010101" pitchFamily="2" charset="-122"/>
                <a:cs typeface="+mn-cs"/>
              </a:rPr>
              <a:t>2</a:t>
            </a:r>
            <a:r>
              <a:rPr lang="zh-CN" altLang="en-US" sz="1600" dirty="0">
                <a:latin typeface="黑体" panose="02010609060101010101" pitchFamily="2" charset="-122"/>
                <a:ea typeface="黑体" panose="02010609060101010101" pitchFamily="2" charset="-122"/>
                <a:cs typeface="+mn-cs"/>
              </a:rPr>
              <a:t>）亚热带季风气候，明显的大陆性气候特征</a:t>
            </a:r>
            <a:endParaRPr lang="en-US" altLang="zh-CN" sz="1600" dirty="0">
              <a:latin typeface="黑体" panose="02010609060101010101" pitchFamily="2" charset="-122"/>
              <a:ea typeface="黑体" panose="02010609060101010101" pitchFamily="2" charset="-122"/>
              <a:cs typeface="+mn-cs"/>
            </a:endParaRPr>
          </a:p>
          <a:p>
            <a:pPr marL="0" indent="0">
              <a:buFont typeface="Wingdings" pitchFamily="2" charset="2"/>
              <a:buNone/>
              <a:defRPr/>
            </a:pPr>
            <a:endParaRPr lang="en-US" altLang="zh-CN" sz="1600" dirty="0">
              <a:latin typeface="黑体" panose="02010609060101010101" pitchFamily="2" charset="-122"/>
              <a:ea typeface="黑体" panose="02010609060101010101" pitchFamily="2" charset="-122"/>
              <a:cs typeface="+mn-cs"/>
            </a:endParaRPr>
          </a:p>
          <a:p>
            <a:pPr marL="0" indent="0">
              <a:buFont typeface="Wingdings" pitchFamily="2" charset="2"/>
              <a:buNone/>
              <a:defRPr/>
            </a:pPr>
            <a:r>
              <a:rPr lang="zh-CN" altLang="en-US" sz="1600" dirty="0">
                <a:latin typeface="黑体" panose="02010609060101010101" pitchFamily="2" charset="-122"/>
                <a:ea typeface="黑体" panose="02010609060101010101" pitchFamily="2" charset="-122"/>
                <a:cs typeface="+mn-cs"/>
              </a:rPr>
              <a:t>（</a:t>
            </a:r>
            <a:r>
              <a:rPr lang="en-US" altLang="zh-CN" sz="1600" dirty="0">
                <a:latin typeface="黑体" panose="02010609060101010101" pitchFamily="2" charset="-122"/>
                <a:ea typeface="黑体" panose="02010609060101010101" pitchFamily="2" charset="-122"/>
                <a:cs typeface="+mn-cs"/>
              </a:rPr>
              <a:t>3</a:t>
            </a:r>
            <a:r>
              <a:rPr lang="zh-CN" altLang="en-US" sz="1600" dirty="0">
                <a:latin typeface="黑体" panose="02010609060101010101" pitchFamily="2" charset="-122"/>
                <a:ea typeface="黑体" panose="02010609060101010101" pitchFamily="2" charset="-122"/>
                <a:cs typeface="+mn-cs"/>
              </a:rPr>
              <a:t>）沅水水系，主要支流</a:t>
            </a:r>
            <a:r>
              <a:rPr lang="en-US" altLang="zh-CN" sz="1600" dirty="0">
                <a:latin typeface="黑体" panose="02010609060101010101" pitchFamily="2" charset="-122"/>
                <a:ea typeface="黑体" panose="02010609060101010101" pitchFamily="2" charset="-122"/>
                <a:cs typeface="+mn-cs"/>
              </a:rPr>
              <a:t>——</a:t>
            </a:r>
            <a:r>
              <a:rPr lang="zh-CN" altLang="en-US" sz="1600" dirty="0">
                <a:latin typeface="黑体" panose="02010609060101010101" pitchFamily="2" charset="-122"/>
                <a:ea typeface="黑体" panose="02010609060101010101" pitchFamily="2" charset="-122"/>
                <a:cs typeface="+mn-cs"/>
              </a:rPr>
              <a:t>酉水、武水</a:t>
            </a:r>
            <a:endParaRPr lang="en-US" altLang="zh-CN" sz="1600" dirty="0">
              <a:latin typeface="黑体" panose="02010609060101010101" pitchFamily="2" charset="-122"/>
              <a:ea typeface="黑体" panose="02010609060101010101" pitchFamily="2" charset="-122"/>
              <a:cs typeface="+mn-cs"/>
            </a:endParaRPr>
          </a:p>
          <a:p>
            <a:pPr marL="0" indent="0">
              <a:buFont typeface="Wingdings" pitchFamily="2" charset="2"/>
              <a:buNone/>
              <a:defRPr/>
            </a:pPr>
            <a:endParaRPr lang="en-US" altLang="zh-CN" sz="1600" dirty="0">
              <a:latin typeface="黑体" panose="02010609060101010101" pitchFamily="2" charset="-122"/>
              <a:ea typeface="黑体" panose="02010609060101010101" pitchFamily="2" charset="-122"/>
              <a:cs typeface="+mn-cs"/>
            </a:endParaRPr>
          </a:p>
          <a:p>
            <a:pPr marL="0" indent="0">
              <a:buFont typeface="Wingdings" pitchFamily="2" charset="2"/>
              <a:buNone/>
              <a:defRPr/>
            </a:pPr>
            <a:r>
              <a:rPr lang="zh-CN" altLang="en-US" sz="1600" dirty="0">
                <a:latin typeface="黑体" panose="02010609060101010101" pitchFamily="2" charset="-122"/>
                <a:ea typeface="黑体" panose="02010609060101010101" pitchFamily="2" charset="-122"/>
                <a:cs typeface="+mn-cs"/>
              </a:rPr>
              <a:t>（</a:t>
            </a:r>
            <a:r>
              <a:rPr lang="en-US" altLang="zh-CN" sz="1600" dirty="0">
                <a:latin typeface="黑体" panose="02010609060101010101" pitchFamily="2" charset="-122"/>
                <a:ea typeface="黑体" panose="02010609060101010101" pitchFamily="2" charset="-122"/>
                <a:cs typeface="+mn-cs"/>
              </a:rPr>
              <a:t>4</a:t>
            </a:r>
            <a:r>
              <a:rPr lang="zh-CN" altLang="en-US" sz="1600" dirty="0">
                <a:latin typeface="黑体" panose="02010609060101010101" pitchFamily="2" charset="-122"/>
                <a:ea typeface="黑体" panose="02010609060101010101" pitchFamily="2" charset="-122"/>
                <a:cs typeface="+mn-cs"/>
              </a:rPr>
              <a:t>）生态良好，华中生物基因库</a:t>
            </a:r>
            <a:endParaRPr lang="en-US" altLang="zh-CN" sz="1600" dirty="0">
              <a:latin typeface="黑体" panose="02010609060101010101" pitchFamily="2" charset="-122"/>
              <a:ea typeface="黑体" panose="02010609060101010101" pitchFamily="2" charset="-122"/>
              <a:cs typeface="+mn-cs"/>
            </a:endParaRPr>
          </a:p>
          <a:p>
            <a:pPr marL="0" indent="0">
              <a:buFont typeface="Wingdings" pitchFamily="2" charset="2"/>
              <a:buNone/>
              <a:defRPr/>
            </a:pPr>
            <a:endParaRPr lang="zh-CN" altLang="en-US" sz="1600" dirty="0">
              <a:latin typeface="黑体" panose="02010609060101010101" pitchFamily="2" charset="-122"/>
              <a:ea typeface="黑体" panose="02010609060101010101" pitchFamily="2" charset="-122"/>
              <a:cs typeface="+mn-cs"/>
            </a:endParaRPr>
          </a:p>
          <a:p>
            <a:pPr marL="0" indent="0">
              <a:buFont typeface="Wingdings" pitchFamily="2" charset="2"/>
              <a:buNone/>
              <a:defRPr/>
            </a:pPr>
            <a:endParaRPr lang="en-US" altLang="zh-CN" sz="1600" dirty="0">
              <a:latin typeface="黑体" panose="02010609060101010101" pitchFamily="2" charset="-122"/>
              <a:ea typeface="黑体" panose="02010609060101010101" pitchFamily="2" charset="-122"/>
              <a:cs typeface="+mn-cs"/>
            </a:endParaRPr>
          </a:p>
          <a:p>
            <a:pPr marL="0" indent="0">
              <a:buFont typeface="Wingdings" pitchFamily="2" charset="2"/>
              <a:buNone/>
              <a:defRPr/>
            </a:pPr>
            <a:endParaRPr lang="zh-CN" altLang="en-US" sz="1600" dirty="0">
              <a:latin typeface="黑体" panose="02010609060101010101" pitchFamily="2" charset="-122"/>
              <a:ea typeface="黑体" panose="02010609060101010101" pitchFamily="2" charset="-122"/>
              <a:cs typeface="+mn-cs"/>
            </a:endParaRPr>
          </a:p>
          <a:p>
            <a:pPr>
              <a:defRPr/>
            </a:pPr>
            <a:endParaRPr lang="zh-CN" altLang="en-US" sz="1600" dirty="0">
              <a:latin typeface="黑体" panose="02010609060101010101" pitchFamily="2" charset="-122"/>
              <a:ea typeface="黑体" panose="02010609060101010101" pitchFamily="2" charset="-122"/>
              <a:cs typeface="+mn-cs"/>
            </a:endParaRPr>
          </a:p>
          <a:p>
            <a:pPr>
              <a:defRPr/>
            </a:pPr>
            <a:endParaRPr lang="zh-CN" altLang="en-US" sz="1600" dirty="0">
              <a:latin typeface="黑体" panose="02010609060101010101" pitchFamily="2" charset="-122"/>
              <a:ea typeface="黑体" panose="02010609060101010101" pitchFamily="2" charset="-122"/>
              <a:cs typeface="+mn-cs"/>
            </a:endParaRPr>
          </a:p>
        </p:txBody>
      </p:sp>
      <p:pic>
        <p:nvPicPr>
          <p:cNvPr id="82947" name="图片 4"/>
          <p:cNvPicPr>
            <a:picLocks noChangeAspect="1" noChangeArrowheads="1"/>
          </p:cNvPicPr>
          <p:nvPr/>
        </p:nvPicPr>
        <p:blipFill>
          <a:blip r:embed="rId2"/>
          <a:srcRect/>
          <a:stretch>
            <a:fillRect/>
          </a:stretch>
        </p:blipFill>
        <p:spPr bwMode="auto">
          <a:xfrm>
            <a:off x="2024063" y="1747838"/>
            <a:ext cx="7110412" cy="5102225"/>
          </a:xfrm>
          <a:prstGeom prst="rect">
            <a:avLst/>
          </a:prstGeom>
          <a:noFill/>
          <a:ln w="9525">
            <a:noFill/>
            <a:miter lim="800000"/>
            <a:headEnd/>
            <a:tailEnd/>
          </a:ln>
        </p:spPr>
      </p:pic>
      <p:pic>
        <p:nvPicPr>
          <p:cNvPr id="82948" name="图片 6"/>
          <p:cNvPicPr>
            <a:picLocks noChangeAspect="1" noChangeArrowheads="1"/>
          </p:cNvPicPr>
          <p:nvPr/>
        </p:nvPicPr>
        <p:blipFill>
          <a:blip r:embed="rId3"/>
          <a:srcRect t="4851"/>
          <a:stretch>
            <a:fillRect/>
          </a:stretch>
        </p:blipFill>
        <p:spPr bwMode="auto">
          <a:xfrm>
            <a:off x="2259013" y="1874838"/>
            <a:ext cx="2401887" cy="1878012"/>
          </a:xfrm>
          <a:prstGeom prst="rect">
            <a:avLst/>
          </a:prstGeom>
          <a:noFill/>
          <a:ln w="9525">
            <a:noFill/>
            <a:miter lim="800000"/>
            <a:headEnd/>
            <a:tailEnd/>
          </a:ln>
        </p:spPr>
      </p:pic>
      <p:pic>
        <p:nvPicPr>
          <p:cNvPr id="82949" name="Picture 2" descr="图3-11 湘西州地质公园地形地势图A4-01"/>
          <p:cNvPicPr>
            <a:picLocks noChangeAspect="1" noChangeArrowheads="1"/>
          </p:cNvPicPr>
          <p:nvPr/>
        </p:nvPicPr>
        <p:blipFill>
          <a:blip r:embed="rId4"/>
          <a:srcRect/>
          <a:stretch>
            <a:fillRect/>
          </a:stretch>
        </p:blipFill>
        <p:spPr bwMode="auto">
          <a:xfrm>
            <a:off x="2266950" y="3716338"/>
            <a:ext cx="2393950" cy="2917825"/>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a:xfrm>
            <a:off x="179388" y="260350"/>
            <a:ext cx="8001000" cy="1216025"/>
          </a:xfrm>
        </p:spPr>
        <p:txBody>
          <a:bodyPr/>
          <a:lstStyle/>
          <a:p>
            <a:pPr>
              <a:defRPr/>
            </a:pPr>
            <a:r>
              <a:rPr lang="zh-CN" altLang="en-US" dirty="0"/>
              <a:t>三、地质概况</a:t>
            </a:r>
          </a:p>
        </p:txBody>
      </p:sp>
      <p:sp>
        <p:nvSpPr>
          <p:cNvPr id="3" name="内容占位符 2">
            <a:extLst>
              <a:ext uri="{FF2B5EF4-FFF2-40B4-BE49-F238E27FC236}"/>
            </a:extLst>
          </p:cNvPr>
          <p:cNvSpPr>
            <a:spLocks noGrp="1"/>
          </p:cNvSpPr>
          <p:nvPr>
            <p:ph idx="1"/>
          </p:nvPr>
        </p:nvSpPr>
        <p:spPr>
          <a:xfrm>
            <a:off x="179388" y="1916113"/>
            <a:ext cx="1816100" cy="4267200"/>
          </a:xfrm>
        </p:spPr>
        <p:txBody>
          <a:bodyPr/>
          <a:lstStyle/>
          <a:p>
            <a:pPr marL="0" indent="0">
              <a:buFont typeface="Wingdings" pitchFamily="2" charset="2"/>
              <a:buNone/>
              <a:defRPr/>
            </a:pPr>
            <a:r>
              <a:rPr lang="zh-CN" altLang="en-US" sz="1600" dirty="0">
                <a:latin typeface="黑体" panose="02010609060101010101" pitchFamily="2" charset="-122"/>
                <a:ea typeface="黑体" panose="02010609060101010101" pitchFamily="2" charset="-122"/>
                <a:cs typeface="+mn-cs"/>
              </a:rPr>
              <a:t>扬子陆块（地台）东南缘，毗邻华南陆块（华南活动带），属二者过渡地带</a:t>
            </a:r>
            <a:endParaRPr lang="en-US" altLang="zh-CN" sz="1600" dirty="0">
              <a:latin typeface="黑体" panose="02010609060101010101" pitchFamily="2" charset="-122"/>
              <a:ea typeface="黑体" panose="02010609060101010101" pitchFamily="2" charset="-122"/>
              <a:cs typeface="+mn-cs"/>
            </a:endParaRPr>
          </a:p>
          <a:p>
            <a:pPr marL="0" indent="0">
              <a:buFont typeface="Wingdings" pitchFamily="2" charset="2"/>
              <a:buNone/>
              <a:defRPr/>
            </a:pPr>
            <a:endParaRPr lang="en-US" altLang="zh-CN" sz="1600" dirty="0">
              <a:latin typeface="黑体" panose="02010609060101010101" pitchFamily="2" charset="-122"/>
              <a:ea typeface="黑体" panose="02010609060101010101" pitchFamily="2" charset="-122"/>
              <a:cs typeface="+mn-cs"/>
            </a:endParaRPr>
          </a:p>
          <a:p>
            <a:pPr marL="0" indent="0">
              <a:buFont typeface="Wingdings" pitchFamily="2" charset="2"/>
              <a:buNone/>
              <a:defRPr/>
            </a:pPr>
            <a:r>
              <a:rPr lang="zh-CN" altLang="en-US" sz="1600" dirty="0">
                <a:latin typeface="黑体" panose="02010609060101010101" pitchFamily="2" charset="-122"/>
                <a:ea typeface="黑体" panose="02010609060101010101" pitchFamily="2" charset="-122"/>
                <a:cs typeface="+mn-cs"/>
              </a:rPr>
              <a:t>地层出露古老，缺失石炭、侏罗、古近、新进系地层</a:t>
            </a:r>
            <a:endParaRPr lang="en-US" altLang="zh-CN" sz="1600" dirty="0">
              <a:latin typeface="黑体" panose="02010609060101010101" pitchFamily="2" charset="-122"/>
              <a:ea typeface="黑体" panose="02010609060101010101" pitchFamily="2" charset="-122"/>
              <a:cs typeface="+mn-cs"/>
            </a:endParaRPr>
          </a:p>
          <a:p>
            <a:pPr marL="0" indent="0">
              <a:buFont typeface="Wingdings" pitchFamily="2" charset="2"/>
              <a:buNone/>
              <a:defRPr/>
            </a:pPr>
            <a:endParaRPr lang="en-US" altLang="zh-CN" sz="1600" dirty="0">
              <a:latin typeface="黑体" panose="02010609060101010101" pitchFamily="2" charset="-122"/>
              <a:ea typeface="黑体" panose="02010609060101010101" pitchFamily="2" charset="-122"/>
              <a:cs typeface="+mn-cs"/>
            </a:endParaRPr>
          </a:p>
          <a:p>
            <a:pPr marL="0" indent="0">
              <a:buFont typeface="Wingdings" pitchFamily="2" charset="2"/>
              <a:buNone/>
              <a:defRPr/>
            </a:pPr>
            <a:r>
              <a:rPr lang="zh-CN" altLang="en-US" sz="1600" dirty="0">
                <a:latin typeface="黑体" panose="02010609060101010101" pitchFamily="2" charset="-122"/>
                <a:ea typeface="黑体" panose="02010609060101010101" pitchFamily="2" charset="-122"/>
                <a:cs typeface="+mn-cs"/>
              </a:rPr>
              <a:t>出露岩性以古生代碳酸盐岩为主</a:t>
            </a:r>
          </a:p>
        </p:txBody>
      </p:sp>
      <p:pic>
        <p:nvPicPr>
          <p:cNvPr id="83971" name="图片 5"/>
          <p:cNvPicPr>
            <a:picLocks noChangeAspect="1" noChangeArrowheads="1"/>
          </p:cNvPicPr>
          <p:nvPr/>
        </p:nvPicPr>
        <p:blipFill>
          <a:blip r:embed="rId2"/>
          <a:srcRect/>
          <a:stretch>
            <a:fillRect/>
          </a:stretch>
        </p:blipFill>
        <p:spPr bwMode="auto">
          <a:xfrm>
            <a:off x="1995488" y="1735138"/>
            <a:ext cx="7148512" cy="5100637"/>
          </a:xfrm>
          <a:prstGeom prst="rect">
            <a:avLst/>
          </a:prstGeom>
          <a:noFill/>
          <a:ln w="9525">
            <a:noFill/>
            <a:miter lim="800000"/>
            <a:headEnd/>
            <a:tailEnd/>
          </a:ln>
        </p:spPr>
      </p:pic>
      <p:pic>
        <p:nvPicPr>
          <p:cNvPr id="83972" name="图片 8"/>
          <p:cNvPicPr>
            <a:picLocks noChangeAspect="1" noChangeArrowheads="1"/>
          </p:cNvPicPr>
          <p:nvPr/>
        </p:nvPicPr>
        <p:blipFill>
          <a:blip r:embed="rId3"/>
          <a:srcRect/>
          <a:stretch>
            <a:fillRect/>
          </a:stretch>
        </p:blipFill>
        <p:spPr bwMode="auto">
          <a:xfrm>
            <a:off x="6110288" y="4689475"/>
            <a:ext cx="2846387" cy="1998663"/>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a:xfrm>
            <a:off x="179388" y="260350"/>
            <a:ext cx="8001000" cy="1216025"/>
          </a:xfrm>
        </p:spPr>
        <p:txBody>
          <a:bodyPr/>
          <a:lstStyle/>
          <a:p>
            <a:pPr>
              <a:defRPr/>
            </a:pPr>
            <a:r>
              <a:rPr lang="zh-CN" altLang="en-US" dirty="0"/>
              <a:t>四、地质演化</a:t>
            </a:r>
          </a:p>
        </p:txBody>
      </p:sp>
      <p:sp>
        <p:nvSpPr>
          <p:cNvPr id="3" name="内容占位符 2">
            <a:extLst>
              <a:ext uri="{FF2B5EF4-FFF2-40B4-BE49-F238E27FC236}"/>
            </a:extLst>
          </p:cNvPr>
          <p:cNvSpPr>
            <a:spLocks noGrp="1"/>
          </p:cNvSpPr>
          <p:nvPr>
            <p:ph idx="1"/>
          </p:nvPr>
        </p:nvSpPr>
        <p:spPr>
          <a:xfrm>
            <a:off x="180975" y="1892300"/>
            <a:ext cx="2519363" cy="4267200"/>
          </a:xfrm>
        </p:spPr>
        <p:txBody>
          <a:bodyPr/>
          <a:lstStyle/>
          <a:p>
            <a:pPr marL="0" indent="0">
              <a:lnSpc>
                <a:spcPct val="150000"/>
              </a:lnSpc>
              <a:buFont typeface="Wingdings" pitchFamily="2" charset="2"/>
              <a:buNone/>
              <a:defRPr/>
            </a:pPr>
            <a:r>
              <a:rPr lang="en-US" altLang="zh-CN" sz="1600" dirty="0">
                <a:latin typeface="黑体" panose="02010609060101010101" pitchFamily="2" charset="-122"/>
                <a:ea typeface="黑体" panose="02010609060101010101" pitchFamily="2" charset="-122"/>
                <a:cs typeface="+mn-cs"/>
              </a:rPr>
              <a:t>1</a:t>
            </a:r>
            <a:r>
              <a:rPr lang="zh-CN" altLang="en-US" sz="1600" dirty="0">
                <a:latin typeface="黑体" panose="02010609060101010101" pitchFamily="2" charset="-122"/>
                <a:ea typeface="黑体" panose="02010609060101010101" pitchFamily="2" charset="-122"/>
                <a:cs typeface="+mn-cs"/>
              </a:rPr>
              <a:t>、地球曾经是个“雪球” </a:t>
            </a:r>
            <a:r>
              <a:rPr lang="en-US" altLang="zh-CN" sz="1600" dirty="0">
                <a:latin typeface="黑体" panose="02010609060101010101" pitchFamily="2" charset="-122"/>
                <a:ea typeface="黑体" panose="02010609060101010101" pitchFamily="2" charset="-122"/>
                <a:cs typeface="+mn-cs"/>
              </a:rPr>
              <a:t>The Earth was once a snowball.</a:t>
            </a:r>
          </a:p>
          <a:p>
            <a:pPr marL="0" indent="0">
              <a:lnSpc>
                <a:spcPct val="150000"/>
              </a:lnSpc>
              <a:buFont typeface="Wingdings" pitchFamily="2" charset="2"/>
              <a:buNone/>
              <a:defRPr/>
            </a:pPr>
            <a:r>
              <a:rPr lang="en-US" altLang="zh-CN" sz="1600" dirty="0">
                <a:latin typeface="黑体" panose="02010609060101010101" pitchFamily="2" charset="-122"/>
                <a:ea typeface="黑体" panose="02010609060101010101" pitchFamily="2" charset="-122"/>
                <a:cs typeface="+mn-cs"/>
              </a:rPr>
              <a:t>7</a:t>
            </a:r>
            <a:r>
              <a:rPr lang="zh-CN" altLang="en-US" sz="1600" dirty="0">
                <a:latin typeface="黑体" panose="02010609060101010101" pitchFamily="2" charset="-122"/>
                <a:ea typeface="黑体" panose="02010609060101010101" pitchFamily="2" charset="-122"/>
                <a:cs typeface="+mn-cs"/>
              </a:rPr>
              <a:t>亿年前的地球，经历了两次最寒冷的冰川事件，从陆地到海洋，全部被冰雪覆盖，变成一个白色大雪球。地质公园内的古老冰碛岩，是当时冰川留下的重要证据。</a:t>
            </a:r>
          </a:p>
          <a:p>
            <a:pPr marL="0" indent="0">
              <a:lnSpc>
                <a:spcPct val="150000"/>
              </a:lnSpc>
              <a:buFont typeface="Wingdings" pitchFamily="2" charset="2"/>
              <a:buNone/>
              <a:defRPr/>
            </a:pPr>
            <a:endParaRPr lang="zh-CN" altLang="en-US" sz="1600" dirty="0">
              <a:latin typeface="黑体" panose="02010609060101010101" pitchFamily="2" charset="-122"/>
              <a:ea typeface="黑体" panose="02010609060101010101" pitchFamily="2" charset="-122"/>
              <a:cs typeface="+mn-cs"/>
            </a:endParaRPr>
          </a:p>
        </p:txBody>
      </p:sp>
      <p:pic>
        <p:nvPicPr>
          <p:cNvPr id="84995" name="图片 20"/>
          <p:cNvPicPr>
            <a:picLocks noChangeAspect="1" noChangeArrowheads="1"/>
          </p:cNvPicPr>
          <p:nvPr/>
        </p:nvPicPr>
        <p:blipFill>
          <a:blip r:embed="rId2"/>
          <a:srcRect/>
          <a:stretch>
            <a:fillRect/>
          </a:stretch>
        </p:blipFill>
        <p:spPr bwMode="auto">
          <a:xfrm>
            <a:off x="2700338" y="1892300"/>
            <a:ext cx="2879725" cy="2249488"/>
          </a:xfrm>
          <a:prstGeom prst="rect">
            <a:avLst/>
          </a:prstGeom>
          <a:noFill/>
          <a:ln w="9525">
            <a:noFill/>
            <a:miter lim="800000"/>
            <a:headEnd/>
            <a:tailEnd/>
          </a:ln>
        </p:spPr>
      </p:pic>
      <p:pic>
        <p:nvPicPr>
          <p:cNvPr id="84996" name="图片 17"/>
          <p:cNvPicPr>
            <a:picLocks noChangeAspect="1" noChangeArrowheads="1"/>
          </p:cNvPicPr>
          <p:nvPr/>
        </p:nvPicPr>
        <p:blipFill>
          <a:blip r:embed="rId3"/>
          <a:srcRect/>
          <a:stretch>
            <a:fillRect/>
          </a:stretch>
        </p:blipFill>
        <p:spPr bwMode="auto">
          <a:xfrm>
            <a:off x="5830888" y="4276725"/>
            <a:ext cx="3132137" cy="1811338"/>
          </a:xfrm>
          <a:prstGeom prst="rect">
            <a:avLst/>
          </a:prstGeom>
          <a:noFill/>
          <a:ln w="9525">
            <a:noFill/>
            <a:miter lim="800000"/>
            <a:headEnd/>
            <a:tailEnd/>
          </a:ln>
        </p:spPr>
      </p:pic>
      <p:pic>
        <p:nvPicPr>
          <p:cNvPr id="84997" name="图片 12"/>
          <p:cNvPicPr>
            <a:picLocks noChangeAspect="1" noChangeArrowheads="1"/>
          </p:cNvPicPr>
          <p:nvPr/>
        </p:nvPicPr>
        <p:blipFill>
          <a:blip r:embed="rId4"/>
          <a:srcRect/>
          <a:stretch>
            <a:fillRect/>
          </a:stretch>
        </p:blipFill>
        <p:spPr bwMode="auto">
          <a:xfrm>
            <a:off x="5830888" y="1871663"/>
            <a:ext cx="3132137" cy="1936750"/>
          </a:xfrm>
          <a:prstGeom prst="rect">
            <a:avLst/>
          </a:prstGeom>
          <a:noFill/>
          <a:ln w="9525">
            <a:noFill/>
            <a:miter lim="800000"/>
            <a:headEnd/>
            <a:tailEnd/>
          </a:ln>
        </p:spPr>
      </p:pic>
      <p:pic>
        <p:nvPicPr>
          <p:cNvPr id="84998" name="图片 4"/>
          <p:cNvPicPr>
            <a:picLocks noChangeAspect="1"/>
          </p:cNvPicPr>
          <p:nvPr/>
        </p:nvPicPr>
        <p:blipFill>
          <a:blip r:embed="rId5"/>
          <a:srcRect/>
          <a:stretch>
            <a:fillRect/>
          </a:stretch>
        </p:blipFill>
        <p:spPr bwMode="auto">
          <a:xfrm>
            <a:off x="2700338" y="4310063"/>
            <a:ext cx="2879725" cy="1778000"/>
          </a:xfrm>
          <a:prstGeom prst="rect">
            <a:avLst/>
          </a:prstGeom>
          <a:noFill/>
          <a:ln w="9525">
            <a:noFill/>
            <a:miter lim="800000"/>
            <a:headEnd/>
            <a:tailEnd/>
          </a:ln>
        </p:spPr>
      </p:pic>
      <p:sp>
        <p:nvSpPr>
          <p:cNvPr id="84999" name="矩形 21"/>
          <p:cNvSpPr>
            <a:spLocks noChangeArrowheads="1"/>
          </p:cNvSpPr>
          <p:nvPr/>
        </p:nvSpPr>
        <p:spPr bwMode="auto">
          <a:xfrm>
            <a:off x="3063875" y="6227763"/>
            <a:ext cx="2232025" cy="523875"/>
          </a:xfrm>
          <a:prstGeom prst="rect">
            <a:avLst/>
          </a:prstGeom>
          <a:noFill/>
          <a:ln w="9525">
            <a:noFill/>
            <a:miter lim="800000"/>
            <a:headEnd/>
            <a:tailEnd/>
          </a:ln>
        </p:spPr>
        <p:txBody>
          <a:bodyPr>
            <a:spAutoFit/>
          </a:bodyPr>
          <a:lstStyle/>
          <a:p>
            <a:pPr eaLnBrk="0" hangingPunct="0"/>
            <a:r>
              <a:rPr lang="zh-CN" altLang="en-US" sz="1400">
                <a:solidFill>
                  <a:schemeClr val="bg1"/>
                </a:solidFill>
              </a:rPr>
              <a:t>新元古代“雪球地球”事件，经历了两次大冰期</a:t>
            </a:r>
          </a:p>
        </p:txBody>
      </p:sp>
      <p:sp>
        <p:nvSpPr>
          <p:cNvPr id="85000" name="矩形 18"/>
          <p:cNvSpPr>
            <a:spLocks noChangeArrowheads="1"/>
          </p:cNvSpPr>
          <p:nvPr/>
        </p:nvSpPr>
        <p:spPr bwMode="auto">
          <a:xfrm>
            <a:off x="6137275" y="6227763"/>
            <a:ext cx="2519363" cy="307975"/>
          </a:xfrm>
          <a:prstGeom prst="rect">
            <a:avLst/>
          </a:prstGeom>
          <a:noFill/>
          <a:ln w="9525">
            <a:noFill/>
            <a:miter lim="800000"/>
            <a:headEnd/>
            <a:tailEnd/>
          </a:ln>
        </p:spPr>
        <p:txBody>
          <a:bodyPr wrap="none">
            <a:spAutoFit/>
          </a:bodyPr>
          <a:lstStyle/>
          <a:p>
            <a:pPr eaLnBrk="0" hangingPunct="0"/>
            <a:r>
              <a:rPr lang="zh-CN" altLang="en-US" sz="1400">
                <a:solidFill>
                  <a:schemeClr val="bg1"/>
                </a:solidFill>
              </a:rPr>
              <a:t>吕洞山黄金寨南沱组冰碛砾岩</a:t>
            </a:r>
          </a:p>
        </p:txBody>
      </p:sp>
      <p:sp>
        <p:nvSpPr>
          <p:cNvPr id="85001" name="矩形 15"/>
          <p:cNvSpPr>
            <a:spLocks noChangeArrowheads="1"/>
          </p:cNvSpPr>
          <p:nvPr/>
        </p:nvSpPr>
        <p:spPr bwMode="auto">
          <a:xfrm>
            <a:off x="6137275" y="3860800"/>
            <a:ext cx="2519363" cy="307975"/>
          </a:xfrm>
          <a:prstGeom prst="rect">
            <a:avLst/>
          </a:prstGeom>
          <a:noFill/>
          <a:ln w="9525">
            <a:noFill/>
            <a:miter lim="800000"/>
            <a:headEnd/>
            <a:tailEnd/>
          </a:ln>
        </p:spPr>
        <p:txBody>
          <a:bodyPr wrap="none">
            <a:spAutoFit/>
          </a:bodyPr>
          <a:lstStyle/>
          <a:p>
            <a:pPr eaLnBrk="0" hangingPunct="0"/>
            <a:r>
              <a:rPr lang="zh-CN" altLang="en-US" sz="1400">
                <a:solidFill>
                  <a:schemeClr val="bg1"/>
                </a:solidFill>
              </a:rPr>
              <a:t>吕洞山黄金寨古城组冰碛砾岩</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66738" y="1752600"/>
            <a:ext cx="7893050" cy="4267200"/>
          </a:xfrm>
        </p:spPr>
        <p:txBody>
          <a:bodyPr/>
          <a:lstStyle/>
          <a:p>
            <a:pPr>
              <a:defRPr/>
            </a:pPr>
            <a:endParaRPr lang="zh-CN" altLang="en-US" sz="2400" dirty="0">
              <a:cs typeface="+mn-cs"/>
            </a:endParaRPr>
          </a:p>
          <a:p>
            <a:pPr>
              <a:defRPr/>
            </a:pPr>
            <a:endParaRPr lang="zh-CN" altLang="en-US" sz="2400" dirty="0">
              <a:cs typeface="+mn-cs"/>
            </a:endParaRPr>
          </a:p>
        </p:txBody>
      </p:sp>
      <p:sp>
        <p:nvSpPr>
          <p:cNvPr id="86018" name="文本框 5"/>
          <p:cNvSpPr txBox="1">
            <a:spLocks noChangeArrowheads="1"/>
          </p:cNvSpPr>
          <p:nvPr/>
        </p:nvSpPr>
        <p:spPr bwMode="auto">
          <a:xfrm>
            <a:off x="2124075" y="5111750"/>
            <a:ext cx="5789613" cy="368300"/>
          </a:xfrm>
          <a:prstGeom prst="rect">
            <a:avLst/>
          </a:prstGeom>
          <a:noFill/>
          <a:ln w="9525">
            <a:noFill/>
            <a:miter lim="800000"/>
            <a:headEnd/>
            <a:tailEnd/>
          </a:ln>
        </p:spPr>
        <p:txBody>
          <a:bodyPr>
            <a:spAutoFit/>
          </a:bodyPr>
          <a:lstStyle/>
          <a:p>
            <a:pPr eaLnBrk="0" hangingPunct="0"/>
            <a:r>
              <a:rPr lang="zh-CN" altLang="en-US">
                <a:solidFill>
                  <a:schemeClr val="bg1"/>
                </a:solidFill>
              </a:rPr>
              <a:t>雪球地球的产生与罗迪尼亚超大陆裂解是有关联的</a:t>
            </a:r>
          </a:p>
        </p:txBody>
      </p:sp>
      <p:pic>
        <p:nvPicPr>
          <p:cNvPr id="86019" name="图片 4"/>
          <p:cNvPicPr>
            <a:picLocks noChangeAspect="1"/>
          </p:cNvPicPr>
          <p:nvPr/>
        </p:nvPicPr>
        <p:blipFill>
          <a:blip r:embed="rId3"/>
          <a:srcRect/>
          <a:stretch>
            <a:fillRect/>
          </a:stretch>
        </p:blipFill>
        <p:spPr bwMode="auto">
          <a:xfrm>
            <a:off x="395288" y="692150"/>
            <a:ext cx="8510587" cy="4249738"/>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图片 1"/>
          <p:cNvPicPr>
            <a:picLocks noChangeAspect="1"/>
          </p:cNvPicPr>
          <p:nvPr/>
        </p:nvPicPr>
        <p:blipFill>
          <a:blip r:embed="rId2"/>
          <a:srcRect/>
          <a:stretch>
            <a:fillRect/>
          </a:stretch>
        </p:blipFill>
        <p:spPr bwMode="auto">
          <a:xfrm>
            <a:off x="4379913" y="1797050"/>
            <a:ext cx="4295775" cy="2752725"/>
          </a:xfrm>
          <a:prstGeom prst="rect">
            <a:avLst/>
          </a:prstGeom>
          <a:noFill/>
          <a:ln w="9525">
            <a:noFill/>
            <a:miter lim="800000"/>
            <a:headEnd/>
            <a:tailEnd/>
          </a:ln>
        </p:spPr>
      </p:pic>
      <p:sp>
        <p:nvSpPr>
          <p:cNvPr id="4" name="标题 3">
            <a:extLst>
              <a:ext uri="{FF2B5EF4-FFF2-40B4-BE49-F238E27FC236}"/>
            </a:extLst>
          </p:cNvPr>
          <p:cNvSpPr>
            <a:spLocks noGrp="1"/>
          </p:cNvSpPr>
          <p:nvPr>
            <p:ph type="title"/>
          </p:nvPr>
        </p:nvSpPr>
        <p:spPr>
          <a:xfrm>
            <a:off x="2471738" y="5013325"/>
            <a:ext cx="3816350" cy="566738"/>
          </a:xfrm>
        </p:spPr>
        <p:txBody>
          <a:bodyPr/>
          <a:lstStyle/>
          <a:p>
            <a:pPr>
              <a:defRPr/>
            </a:pPr>
            <a:r>
              <a:rPr lang="zh-CN" altLang="en-US" dirty="0">
                <a:latin typeface="黑体" panose="02010609060101010101" pitchFamily="49" charset="-122"/>
                <a:ea typeface="黑体" panose="02010609060101010101" pitchFamily="49" charset="-122"/>
              </a:rPr>
              <a:t>世界地质公园</a:t>
            </a:r>
            <a:r>
              <a:rPr lang="en-US" altLang="zh-CN" dirty="0">
                <a:latin typeface="黑体" panose="02010609060101010101" pitchFamily="49" charset="-122"/>
                <a:ea typeface="黑体" panose="02010609060101010101" pitchFamily="49" charset="-122"/>
              </a:rPr>
              <a:t>LOGO</a:t>
            </a:r>
            <a:endParaRPr lang="zh-CN" altLang="en-US" dirty="0">
              <a:latin typeface="黑体" panose="02010609060101010101" pitchFamily="49" charset="-122"/>
              <a:ea typeface="黑体" panose="02010609060101010101" pitchFamily="49" charset="-122"/>
            </a:endParaRPr>
          </a:p>
        </p:txBody>
      </p:sp>
      <p:sp>
        <p:nvSpPr>
          <p:cNvPr id="6" name="文本占位符 5">
            <a:extLst>
              <a:ext uri="{FF2B5EF4-FFF2-40B4-BE49-F238E27FC236}"/>
            </a:extLst>
          </p:cNvPr>
          <p:cNvSpPr>
            <a:spLocks noGrp="1"/>
          </p:cNvSpPr>
          <p:nvPr>
            <p:ph type="body" sz="half" idx="2"/>
          </p:nvPr>
        </p:nvSpPr>
        <p:spPr>
          <a:xfrm>
            <a:off x="1547813" y="5800725"/>
            <a:ext cx="6408737" cy="617538"/>
          </a:xfrm>
        </p:spPr>
        <p:txBody>
          <a:bodyPr/>
          <a:lstStyle/>
          <a:p>
            <a:pPr>
              <a:defRPr/>
            </a:pPr>
            <a:r>
              <a:rPr lang="en-US" altLang="zh-CN" dirty="0">
                <a:latin typeface="+mn-ea"/>
                <a:ea typeface="+mn-ea"/>
                <a:cs typeface="+mn-cs"/>
              </a:rPr>
              <a:t>2015</a:t>
            </a:r>
            <a:r>
              <a:rPr lang="zh-CN" altLang="en-US" dirty="0">
                <a:latin typeface="+mn-ea"/>
                <a:ea typeface="+mn-ea"/>
                <a:cs typeface="+mn-cs"/>
              </a:rPr>
              <a:t>年，从世界地质公园网络协会，转变为联合国教科文组织世界地质公园。</a:t>
            </a:r>
          </a:p>
        </p:txBody>
      </p:sp>
      <p:pic>
        <p:nvPicPr>
          <p:cNvPr id="38916" name="Picture 2"/>
          <p:cNvPicPr>
            <a:picLocks noChangeAspect="1" noChangeArrowheads="1"/>
          </p:cNvPicPr>
          <p:nvPr/>
        </p:nvPicPr>
        <p:blipFill>
          <a:blip r:embed="rId3"/>
          <a:srcRect/>
          <a:stretch>
            <a:fillRect/>
          </a:stretch>
        </p:blipFill>
        <p:spPr bwMode="auto">
          <a:xfrm>
            <a:off x="2076450" y="2849563"/>
            <a:ext cx="2303463" cy="1684337"/>
          </a:xfrm>
          <a:prstGeom prst="rect">
            <a:avLst/>
          </a:prstGeom>
          <a:noFill/>
          <a:ln w="9525">
            <a:noFill/>
            <a:miter lim="800000"/>
            <a:headEnd/>
            <a:tailEnd/>
          </a:ln>
        </p:spPr>
      </p:pic>
      <p:pic>
        <p:nvPicPr>
          <p:cNvPr id="38917" name="Image 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774700" y="549275"/>
            <a:ext cx="3605213" cy="2116138"/>
          </a:xfrm>
          <a:prstGeom prst="rect">
            <a:avLst/>
          </a:prstGeom>
          <a:solidFill>
            <a:schemeClr val="bg1"/>
          </a:solid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extLst>
          </p:cNvPr>
          <p:cNvSpPr>
            <a:spLocks noGrp="1"/>
          </p:cNvSpPr>
          <p:nvPr>
            <p:ph idx="1"/>
          </p:nvPr>
        </p:nvSpPr>
        <p:spPr>
          <a:xfrm>
            <a:off x="180975" y="1892300"/>
            <a:ext cx="3959225" cy="4267200"/>
          </a:xfrm>
        </p:spPr>
        <p:txBody>
          <a:bodyPr/>
          <a:lstStyle/>
          <a:p>
            <a:pPr marL="0" indent="0">
              <a:lnSpc>
                <a:spcPct val="150000"/>
              </a:lnSpc>
              <a:buFont typeface="Wingdings" pitchFamily="2" charset="2"/>
              <a:buNone/>
              <a:defRPr/>
            </a:pPr>
            <a:r>
              <a:rPr lang="zh-CN" altLang="en-US" sz="1600" dirty="0">
                <a:latin typeface="黑体" panose="02010609060101010101" pitchFamily="2" charset="-122"/>
                <a:ea typeface="黑体" panose="02010609060101010101" pitchFamily="2" charset="-122"/>
                <a:cs typeface="+mn-cs"/>
              </a:rPr>
              <a:t>雪球地球后，</a:t>
            </a:r>
            <a:r>
              <a:rPr lang="en-US" altLang="zh-CN" sz="1600" dirty="0">
                <a:latin typeface="黑体" panose="02010609060101010101" pitchFamily="2" charset="-122"/>
                <a:ea typeface="黑体" panose="02010609060101010101" pitchFamily="2" charset="-122"/>
                <a:cs typeface="+mn-cs"/>
              </a:rPr>
              <a:t>6</a:t>
            </a:r>
            <a:r>
              <a:rPr lang="zh-CN" altLang="en-US" sz="1600" dirty="0">
                <a:latin typeface="黑体" panose="02010609060101010101" pitchFamily="2" charset="-122"/>
                <a:ea typeface="黑体" panose="02010609060101010101" pitchFamily="2" charset="-122"/>
                <a:cs typeface="+mn-cs"/>
              </a:rPr>
              <a:t>亿年前的湘西，曾经是一片汪洋大海，我们脚踩的大地，岩石都来自于远古的海洋沉积。之后板块漂移，我们从赤道附近来到了北纬</a:t>
            </a:r>
            <a:r>
              <a:rPr lang="en-US" altLang="zh-CN" sz="1600" dirty="0">
                <a:latin typeface="黑体" panose="02010609060101010101" pitchFamily="2" charset="-122"/>
                <a:ea typeface="黑体" panose="02010609060101010101" pitchFamily="2" charset="-122"/>
                <a:cs typeface="+mn-cs"/>
              </a:rPr>
              <a:t>30°</a:t>
            </a:r>
            <a:r>
              <a:rPr lang="zh-CN" altLang="en-US" sz="1600" dirty="0">
                <a:latin typeface="黑体" panose="02010609060101010101" pitchFamily="2" charset="-122"/>
                <a:ea typeface="黑体" panose="02010609060101010101" pitchFamily="2" charset="-122"/>
                <a:cs typeface="+mn-cs"/>
              </a:rPr>
              <a:t>附近，海洋也变成了陆地。</a:t>
            </a:r>
          </a:p>
        </p:txBody>
      </p:sp>
      <p:pic>
        <p:nvPicPr>
          <p:cNvPr id="88066" name="图片 9"/>
          <p:cNvPicPr>
            <a:picLocks noChangeAspect="1"/>
          </p:cNvPicPr>
          <p:nvPr/>
        </p:nvPicPr>
        <p:blipFill>
          <a:blip r:embed="rId2"/>
          <a:srcRect/>
          <a:stretch>
            <a:fillRect/>
          </a:stretch>
        </p:blipFill>
        <p:spPr bwMode="auto">
          <a:xfrm>
            <a:off x="4495800" y="1773238"/>
            <a:ext cx="4175125" cy="4170362"/>
          </a:xfrm>
          <a:prstGeom prst="rect">
            <a:avLst/>
          </a:prstGeom>
          <a:noFill/>
          <a:ln w="9525">
            <a:noFill/>
            <a:miter lim="800000"/>
            <a:headEnd/>
            <a:tailEnd/>
          </a:ln>
        </p:spPr>
      </p:pic>
      <p:sp>
        <p:nvSpPr>
          <p:cNvPr id="88067" name="矩形 13"/>
          <p:cNvSpPr>
            <a:spLocks noChangeArrowheads="1"/>
          </p:cNvSpPr>
          <p:nvPr/>
        </p:nvSpPr>
        <p:spPr bwMode="auto">
          <a:xfrm>
            <a:off x="174625" y="1052513"/>
            <a:ext cx="4592638" cy="482600"/>
          </a:xfrm>
          <a:prstGeom prst="rect">
            <a:avLst/>
          </a:prstGeom>
          <a:noFill/>
          <a:ln w="9525">
            <a:noFill/>
            <a:miter lim="800000"/>
            <a:headEnd/>
            <a:tailEnd/>
          </a:ln>
        </p:spPr>
        <p:txBody>
          <a:bodyPr wrap="none">
            <a:spAutoFit/>
          </a:bodyPr>
          <a:lstStyle/>
          <a:p>
            <a:pPr eaLnBrk="0" hangingPunct="0">
              <a:lnSpc>
                <a:spcPct val="150000"/>
              </a:lnSpc>
            </a:pPr>
            <a:r>
              <a:rPr lang="en-US" altLang="zh-CN" sz="2000">
                <a:solidFill>
                  <a:schemeClr val="bg1"/>
                </a:solidFill>
                <a:latin typeface="黑体" pitchFamily="49" charset="-122"/>
                <a:ea typeface="黑体" pitchFamily="49" charset="-122"/>
              </a:rPr>
              <a:t>2</a:t>
            </a:r>
            <a:r>
              <a:rPr lang="zh-CN" altLang="en-US" sz="2000">
                <a:solidFill>
                  <a:schemeClr val="bg1"/>
                </a:solidFill>
                <a:latin typeface="黑体" pitchFamily="49" charset="-122"/>
                <a:ea typeface="黑体" pitchFamily="49" charset="-122"/>
              </a:rPr>
              <a:t>、沧海桑田</a:t>
            </a:r>
            <a:r>
              <a:rPr lang="en-US" altLang="zh-CN" sz="2000">
                <a:solidFill>
                  <a:schemeClr val="bg1"/>
                </a:solidFill>
                <a:latin typeface="黑体" pitchFamily="49" charset="-122"/>
                <a:ea typeface="黑体" pitchFamily="49" charset="-122"/>
              </a:rPr>
              <a:t>Ocean changed into land</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extLst>
          </p:cNvPr>
          <p:cNvSpPr>
            <a:spLocks noGrp="1"/>
          </p:cNvSpPr>
          <p:nvPr>
            <p:ph idx="1"/>
          </p:nvPr>
        </p:nvSpPr>
        <p:spPr>
          <a:xfrm>
            <a:off x="180975" y="1892300"/>
            <a:ext cx="3959225" cy="4267200"/>
          </a:xfrm>
        </p:spPr>
        <p:txBody>
          <a:bodyPr/>
          <a:lstStyle/>
          <a:p>
            <a:pPr marL="0" indent="0">
              <a:lnSpc>
                <a:spcPct val="150000"/>
              </a:lnSpc>
              <a:buFont typeface="Wingdings" pitchFamily="2" charset="2"/>
              <a:buNone/>
              <a:defRPr/>
            </a:pPr>
            <a:r>
              <a:rPr lang="en-US" altLang="zh-CN" sz="1600" dirty="0">
                <a:latin typeface="黑体" panose="02010609060101010101" pitchFamily="2" charset="-122"/>
                <a:ea typeface="黑体" panose="02010609060101010101" pitchFamily="2" charset="-122"/>
                <a:cs typeface="+mn-cs"/>
              </a:rPr>
              <a:t>5</a:t>
            </a:r>
            <a:r>
              <a:rPr lang="zh-CN" altLang="en-US" sz="1600" dirty="0">
                <a:latin typeface="黑体" panose="02010609060101010101" pitchFamily="2" charset="-122"/>
                <a:ea typeface="黑体" panose="02010609060101010101" pitchFamily="2" charset="-122"/>
                <a:cs typeface="+mn-cs"/>
              </a:rPr>
              <a:t>亿年前的海洋精灵</a:t>
            </a:r>
            <a:r>
              <a:rPr lang="en-US" altLang="zh-CN" sz="1600" dirty="0">
                <a:latin typeface="黑体" panose="02010609060101010101" pitchFamily="2" charset="-122"/>
                <a:ea typeface="黑体" panose="02010609060101010101" pitchFamily="2" charset="-122"/>
                <a:cs typeface="+mn-cs"/>
              </a:rPr>
              <a:t>——</a:t>
            </a:r>
            <a:r>
              <a:rPr lang="zh-CN" altLang="en-US" sz="1600" dirty="0">
                <a:latin typeface="黑体" panose="02010609060101010101" pitchFamily="2" charset="-122"/>
                <a:ea typeface="黑体" panose="02010609060101010101" pitchFamily="2" charset="-122"/>
                <a:cs typeface="+mn-cs"/>
              </a:rPr>
              <a:t>球接子类三叶虫是寒武纪一种米粒大小的浮游生物，为精确划分地球年龄标记了“金钉子”。</a:t>
            </a:r>
          </a:p>
        </p:txBody>
      </p:sp>
      <p:sp>
        <p:nvSpPr>
          <p:cNvPr id="89090" name="矩形 13"/>
          <p:cNvSpPr>
            <a:spLocks noChangeArrowheads="1"/>
          </p:cNvSpPr>
          <p:nvPr/>
        </p:nvSpPr>
        <p:spPr bwMode="auto">
          <a:xfrm>
            <a:off x="174625" y="1052513"/>
            <a:ext cx="6272213" cy="482600"/>
          </a:xfrm>
          <a:prstGeom prst="rect">
            <a:avLst/>
          </a:prstGeom>
          <a:noFill/>
          <a:ln w="9525">
            <a:noFill/>
            <a:miter lim="800000"/>
            <a:headEnd/>
            <a:tailEnd/>
          </a:ln>
        </p:spPr>
        <p:txBody>
          <a:bodyPr wrap="none">
            <a:spAutoFit/>
          </a:bodyPr>
          <a:lstStyle/>
          <a:p>
            <a:pPr eaLnBrk="0" hangingPunct="0">
              <a:lnSpc>
                <a:spcPct val="150000"/>
              </a:lnSpc>
            </a:pPr>
            <a:r>
              <a:rPr lang="en-US" altLang="zh-CN" sz="2000">
                <a:solidFill>
                  <a:schemeClr val="bg1"/>
                </a:solidFill>
                <a:latin typeface="黑体" pitchFamily="49" charset="-122"/>
                <a:ea typeface="黑体" pitchFamily="49" charset="-122"/>
              </a:rPr>
              <a:t>3</a:t>
            </a:r>
            <a:r>
              <a:rPr lang="zh-CN" altLang="en-US" sz="2000">
                <a:solidFill>
                  <a:schemeClr val="bg1"/>
                </a:solidFill>
                <a:latin typeface="黑体" pitchFamily="49" charset="-122"/>
                <a:ea typeface="黑体" pitchFamily="49" charset="-122"/>
              </a:rPr>
              <a:t>、来自远古海洋的馈赠</a:t>
            </a:r>
            <a:r>
              <a:rPr lang="en-US" altLang="zh-CN" sz="2000">
                <a:solidFill>
                  <a:schemeClr val="bg1"/>
                </a:solidFill>
                <a:latin typeface="黑体" pitchFamily="49" charset="-122"/>
                <a:ea typeface="黑体" pitchFamily="49" charset="-122"/>
              </a:rPr>
              <a:t>Present from ancient ocean</a:t>
            </a:r>
          </a:p>
        </p:txBody>
      </p:sp>
      <p:pic>
        <p:nvPicPr>
          <p:cNvPr id="89091" name="图片 3"/>
          <p:cNvPicPr>
            <a:picLocks noChangeAspect="1"/>
          </p:cNvPicPr>
          <p:nvPr/>
        </p:nvPicPr>
        <p:blipFill>
          <a:blip r:embed="rId2"/>
          <a:srcRect/>
          <a:stretch>
            <a:fillRect/>
          </a:stretch>
        </p:blipFill>
        <p:spPr bwMode="auto">
          <a:xfrm>
            <a:off x="4572000" y="1989138"/>
            <a:ext cx="4248150" cy="4241800"/>
          </a:xfrm>
          <a:prstGeom prst="rect">
            <a:avLst/>
          </a:prstGeom>
          <a:noFill/>
          <a:ln w="9525">
            <a:noFill/>
            <a:miter lim="800000"/>
            <a:headEnd/>
            <a:tailEnd/>
          </a:ln>
        </p:spPr>
      </p:pic>
      <p:pic>
        <p:nvPicPr>
          <p:cNvPr id="89092" name="图片 5"/>
          <p:cNvPicPr>
            <a:picLocks noChangeAspect="1"/>
          </p:cNvPicPr>
          <p:nvPr/>
        </p:nvPicPr>
        <p:blipFill>
          <a:blip r:embed="rId3"/>
          <a:srcRect/>
          <a:stretch>
            <a:fillRect/>
          </a:stretch>
        </p:blipFill>
        <p:spPr bwMode="auto">
          <a:xfrm>
            <a:off x="290513" y="3192463"/>
            <a:ext cx="3871912" cy="2468562"/>
          </a:xfrm>
          <a:prstGeom prst="rect">
            <a:avLst/>
          </a:prstGeom>
          <a:noFill/>
          <a:ln w="9525">
            <a:noFill/>
            <a:miter lim="800000"/>
            <a:headEnd/>
            <a:tailEnd/>
          </a:ln>
        </p:spPr>
      </p:pic>
      <p:sp>
        <p:nvSpPr>
          <p:cNvPr id="7" name="矩形 6">
            <a:extLst>
              <a:ext uri="{FF2B5EF4-FFF2-40B4-BE49-F238E27FC236}"/>
            </a:extLst>
          </p:cNvPr>
          <p:cNvSpPr/>
          <p:nvPr/>
        </p:nvSpPr>
        <p:spPr>
          <a:xfrm>
            <a:off x="1116013" y="5713413"/>
            <a:ext cx="2338387" cy="307975"/>
          </a:xfrm>
          <a:prstGeom prst="rect">
            <a:avLst/>
          </a:prstGeom>
        </p:spPr>
        <p:txBody>
          <a:bodyPr wrap="none">
            <a:spAutoFit/>
          </a:bodyPr>
          <a:lstStyle/>
          <a:p>
            <a:pPr eaLnBrk="0" hangingPunct="0">
              <a:defRPr/>
            </a:pPr>
            <a:r>
              <a:rPr lang="zh-CN" altLang="zh-CN" sz="1400" kern="1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光滑光尾球接子</a:t>
            </a:r>
            <a:r>
              <a:rPr lang="zh-CN" altLang="en-US" sz="1400" kern="1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三叶虫化石</a:t>
            </a:r>
            <a:endParaRPr lang="zh-CN" altLang="en-US" sz="1400" dirty="0">
              <a:solidFill>
                <a:schemeClr val="bg1"/>
              </a:solidFill>
              <a:ea typeface="宋体" panose="02010600030101010101" pitchFamily="2" charset="-122"/>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extLst>
          </p:cNvPr>
          <p:cNvSpPr>
            <a:spLocks noGrp="1"/>
          </p:cNvSpPr>
          <p:nvPr>
            <p:ph idx="1"/>
          </p:nvPr>
        </p:nvSpPr>
        <p:spPr>
          <a:xfrm>
            <a:off x="180975" y="1892300"/>
            <a:ext cx="3959225" cy="4267200"/>
          </a:xfrm>
        </p:spPr>
        <p:txBody>
          <a:bodyPr/>
          <a:lstStyle/>
          <a:p>
            <a:pPr marL="0" indent="0">
              <a:lnSpc>
                <a:spcPct val="150000"/>
              </a:lnSpc>
              <a:buFont typeface="Wingdings" pitchFamily="2" charset="2"/>
              <a:buNone/>
              <a:defRPr/>
            </a:pPr>
            <a:r>
              <a:rPr lang="zh-CN" altLang="en-US" sz="1600" dirty="0">
                <a:latin typeface="黑体" panose="02010609060101010101" pitchFamily="2" charset="-122"/>
                <a:ea typeface="黑体" panose="02010609060101010101" pitchFamily="2" charset="-122"/>
                <a:cs typeface="+mn-cs"/>
              </a:rPr>
              <a:t>红色石头是</a:t>
            </a:r>
            <a:r>
              <a:rPr lang="en-US" altLang="zh-CN" sz="1600" dirty="0">
                <a:latin typeface="黑体" panose="02010609060101010101" pitchFamily="2" charset="-122"/>
                <a:ea typeface="黑体" panose="02010609060101010101" pitchFamily="2" charset="-122"/>
                <a:cs typeface="+mn-cs"/>
              </a:rPr>
              <a:t>4.5</a:t>
            </a:r>
            <a:r>
              <a:rPr lang="zh-CN" altLang="en-US" sz="1600" dirty="0">
                <a:latin typeface="黑体" panose="02010609060101010101" pitchFamily="2" charset="-122"/>
                <a:ea typeface="黑体" panose="02010609060101010101" pitchFamily="2" charset="-122"/>
                <a:cs typeface="+mn-cs"/>
              </a:rPr>
              <a:t>亿年前的奥陶纪浅海中的泥沙沉积固结而成，造就了如今世界最大的红色碳酸盐岩石林。</a:t>
            </a:r>
          </a:p>
        </p:txBody>
      </p:sp>
      <p:sp>
        <p:nvSpPr>
          <p:cNvPr id="90114" name="矩形 13"/>
          <p:cNvSpPr>
            <a:spLocks noChangeArrowheads="1"/>
          </p:cNvSpPr>
          <p:nvPr/>
        </p:nvSpPr>
        <p:spPr bwMode="auto">
          <a:xfrm>
            <a:off x="174625" y="1052513"/>
            <a:ext cx="2379663" cy="482600"/>
          </a:xfrm>
          <a:prstGeom prst="rect">
            <a:avLst/>
          </a:prstGeom>
          <a:noFill/>
          <a:ln w="9525">
            <a:noFill/>
            <a:miter lim="800000"/>
            <a:headEnd/>
            <a:tailEnd/>
          </a:ln>
        </p:spPr>
        <p:txBody>
          <a:bodyPr wrap="none">
            <a:spAutoFit/>
          </a:bodyPr>
          <a:lstStyle/>
          <a:p>
            <a:pPr eaLnBrk="0" hangingPunct="0">
              <a:lnSpc>
                <a:spcPct val="150000"/>
              </a:lnSpc>
            </a:pPr>
            <a:r>
              <a:rPr lang="en-US" altLang="zh-CN" sz="2000">
                <a:solidFill>
                  <a:schemeClr val="bg1"/>
                </a:solidFill>
                <a:latin typeface="黑体" pitchFamily="49" charset="-122"/>
                <a:ea typeface="黑体" pitchFamily="49" charset="-122"/>
              </a:rPr>
              <a:t>4</a:t>
            </a:r>
            <a:r>
              <a:rPr lang="zh-CN" altLang="en-US" sz="2000">
                <a:solidFill>
                  <a:schemeClr val="bg1"/>
                </a:solidFill>
                <a:latin typeface="黑体" pitchFamily="49" charset="-122"/>
                <a:ea typeface="黑体" pitchFamily="49" charset="-122"/>
              </a:rPr>
              <a:t>、浑浊的扬子古海</a:t>
            </a:r>
            <a:endParaRPr lang="en-US" altLang="zh-CN" sz="2000">
              <a:solidFill>
                <a:schemeClr val="bg1"/>
              </a:solidFill>
              <a:latin typeface="黑体" pitchFamily="49" charset="-122"/>
              <a:ea typeface="黑体" pitchFamily="49" charset="-122"/>
            </a:endParaRPr>
          </a:p>
        </p:txBody>
      </p:sp>
      <p:sp>
        <p:nvSpPr>
          <p:cNvPr id="7" name="矩形 6">
            <a:extLst>
              <a:ext uri="{FF2B5EF4-FFF2-40B4-BE49-F238E27FC236}"/>
            </a:extLst>
          </p:cNvPr>
          <p:cNvSpPr/>
          <p:nvPr/>
        </p:nvSpPr>
        <p:spPr>
          <a:xfrm>
            <a:off x="1403350" y="5232400"/>
            <a:ext cx="1082675" cy="307975"/>
          </a:xfrm>
          <a:prstGeom prst="rect">
            <a:avLst/>
          </a:prstGeom>
        </p:spPr>
        <p:txBody>
          <a:bodyPr wrap="none">
            <a:spAutoFit/>
          </a:bodyPr>
          <a:lstStyle/>
          <a:p>
            <a:pPr eaLnBrk="0" hangingPunct="0">
              <a:defRPr/>
            </a:pPr>
            <a:r>
              <a:rPr lang="zh-CN" altLang="en-US" sz="1400" kern="1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古丈红石林</a:t>
            </a:r>
            <a:endParaRPr lang="zh-CN" altLang="en-US" sz="1400" dirty="0">
              <a:solidFill>
                <a:schemeClr val="bg1"/>
              </a:solidFill>
              <a:ea typeface="宋体" panose="02010600030101010101" pitchFamily="2" charset="-122"/>
            </a:endParaRPr>
          </a:p>
        </p:txBody>
      </p:sp>
      <p:pic>
        <p:nvPicPr>
          <p:cNvPr id="90116" name="图片 4"/>
          <p:cNvPicPr>
            <a:picLocks noChangeAspect="1"/>
          </p:cNvPicPr>
          <p:nvPr/>
        </p:nvPicPr>
        <p:blipFill>
          <a:blip r:embed="rId2"/>
          <a:srcRect/>
          <a:stretch>
            <a:fillRect/>
          </a:stretch>
        </p:blipFill>
        <p:spPr bwMode="auto">
          <a:xfrm>
            <a:off x="4137025" y="1892300"/>
            <a:ext cx="4802188" cy="4794250"/>
          </a:xfrm>
          <a:prstGeom prst="rect">
            <a:avLst/>
          </a:prstGeom>
          <a:noFill/>
          <a:ln w="9525">
            <a:noFill/>
            <a:miter lim="800000"/>
            <a:headEnd/>
            <a:tailEnd/>
          </a:ln>
        </p:spPr>
      </p:pic>
      <p:pic>
        <p:nvPicPr>
          <p:cNvPr id="90117" name="图片 8"/>
          <p:cNvPicPr>
            <a:picLocks noChangeAspect="1" noChangeArrowheads="1"/>
          </p:cNvPicPr>
          <p:nvPr/>
        </p:nvPicPr>
        <p:blipFill>
          <a:blip r:embed="rId3"/>
          <a:srcRect/>
          <a:stretch>
            <a:fillRect/>
          </a:stretch>
        </p:blipFill>
        <p:spPr bwMode="auto">
          <a:xfrm>
            <a:off x="323850" y="3101975"/>
            <a:ext cx="3646488" cy="210820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extLst>
          </p:cNvPr>
          <p:cNvSpPr>
            <a:spLocks noGrp="1"/>
          </p:cNvSpPr>
          <p:nvPr>
            <p:ph idx="1"/>
          </p:nvPr>
        </p:nvSpPr>
        <p:spPr>
          <a:xfrm>
            <a:off x="180975" y="1892300"/>
            <a:ext cx="3959225" cy="4267200"/>
          </a:xfrm>
        </p:spPr>
        <p:txBody>
          <a:bodyPr/>
          <a:lstStyle/>
          <a:p>
            <a:pPr marL="0" indent="0">
              <a:lnSpc>
                <a:spcPct val="150000"/>
              </a:lnSpc>
              <a:buFont typeface="Wingdings" pitchFamily="2" charset="2"/>
              <a:buNone/>
              <a:defRPr/>
            </a:pPr>
            <a:r>
              <a:rPr lang="zh-CN" altLang="en-US" sz="1600" dirty="0">
                <a:latin typeface="黑体" panose="02010609060101010101" pitchFamily="2" charset="-122"/>
                <a:ea typeface="黑体" panose="02010609060101010101" pitchFamily="2" charset="-122"/>
                <a:cs typeface="+mn-cs"/>
              </a:rPr>
              <a:t>洛塔台地上灰白色石头的真面目是“石灰岩”，是</a:t>
            </a:r>
            <a:r>
              <a:rPr lang="en-US" altLang="zh-CN" sz="1600" dirty="0">
                <a:latin typeface="黑体" panose="02010609060101010101" pitchFamily="2" charset="-122"/>
                <a:ea typeface="黑体" panose="02010609060101010101" pitchFamily="2" charset="-122"/>
                <a:cs typeface="+mn-cs"/>
              </a:rPr>
              <a:t>2.5</a:t>
            </a:r>
            <a:r>
              <a:rPr lang="zh-CN" altLang="en-US" sz="1600" dirty="0">
                <a:latin typeface="黑体" panose="02010609060101010101" pitchFamily="2" charset="-122"/>
                <a:ea typeface="黑体" panose="02010609060101010101" pitchFamily="2" charset="-122"/>
                <a:cs typeface="+mn-cs"/>
              </a:rPr>
              <a:t>亿年前的二叠纪温暖的热带海洋中的珊瑚等日积月累凝固而成的，塑造了洛塔岩溶台地伟岸的山体。</a:t>
            </a:r>
          </a:p>
        </p:txBody>
      </p:sp>
      <p:sp>
        <p:nvSpPr>
          <p:cNvPr id="91138" name="矩形 13"/>
          <p:cNvSpPr>
            <a:spLocks noChangeArrowheads="1"/>
          </p:cNvSpPr>
          <p:nvPr/>
        </p:nvSpPr>
        <p:spPr bwMode="auto">
          <a:xfrm>
            <a:off x="174625" y="1052513"/>
            <a:ext cx="2379663" cy="482600"/>
          </a:xfrm>
          <a:prstGeom prst="rect">
            <a:avLst/>
          </a:prstGeom>
          <a:noFill/>
          <a:ln w="9525">
            <a:noFill/>
            <a:miter lim="800000"/>
            <a:headEnd/>
            <a:tailEnd/>
          </a:ln>
        </p:spPr>
        <p:txBody>
          <a:bodyPr wrap="none">
            <a:spAutoFit/>
          </a:bodyPr>
          <a:lstStyle/>
          <a:p>
            <a:pPr eaLnBrk="0" hangingPunct="0">
              <a:lnSpc>
                <a:spcPct val="150000"/>
              </a:lnSpc>
            </a:pPr>
            <a:r>
              <a:rPr lang="en-US" altLang="zh-CN" sz="2000">
                <a:solidFill>
                  <a:schemeClr val="bg1"/>
                </a:solidFill>
                <a:latin typeface="黑体" pitchFamily="49" charset="-122"/>
                <a:ea typeface="黑体" pitchFamily="49" charset="-122"/>
              </a:rPr>
              <a:t>5</a:t>
            </a:r>
            <a:r>
              <a:rPr lang="zh-CN" altLang="en-US" sz="2000">
                <a:solidFill>
                  <a:schemeClr val="bg1"/>
                </a:solidFill>
                <a:latin typeface="黑体" pitchFamily="49" charset="-122"/>
                <a:ea typeface="黑体" pitchFamily="49" charset="-122"/>
              </a:rPr>
              <a:t>、曾经的热带海洋</a:t>
            </a:r>
            <a:endParaRPr lang="en-US" altLang="zh-CN" sz="2000">
              <a:solidFill>
                <a:schemeClr val="bg1"/>
              </a:solidFill>
              <a:latin typeface="黑体" pitchFamily="49" charset="-122"/>
              <a:ea typeface="黑体" pitchFamily="49" charset="-122"/>
            </a:endParaRPr>
          </a:p>
        </p:txBody>
      </p:sp>
      <p:sp>
        <p:nvSpPr>
          <p:cNvPr id="7" name="矩形 6">
            <a:extLst>
              <a:ext uri="{FF2B5EF4-FFF2-40B4-BE49-F238E27FC236}"/>
            </a:extLst>
          </p:cNvPr>
          <p:cNvSpPr/>
          <p:nvPr/>
        </p:nvSpPr>
        <p:spPr>
          <a:xfrm>
            <a:off x="1306513" y="5865813"/>
            <a:ext cx="1262062" cy="306387"/>
          </a:xfrm>
          <a:prstGeom prst="rect">
            <a:avLst/>
          </a:prstGeom>
        </p:spPr>
        <p:txBody>
          <a:bodyPr wrap="none">
            <a:spAutoFit/>
          </a:bodyPr>
          <a:lstStyle/>
          <a:p>
            <a:pPr eaLnBrk="0" hangingPunct="0">
              <a:defRPr/>
            </a:pPr>
            <a:r>
              <a:rPr lang="zh-CN" altLang="en-US" sz="1400" kern="1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洛塔岩溶台地</a:t>
            </a:r>
            <a:endParaRPr lang="zh-CN" altLang="en-US" sz="1400" dirty="0">
              <a:solidFill>
                <a:schemeClr val="bg1"/>
              </a:solidFill>
              <a:ea typeface="宋体" panose="02010600030101010101" pitchFamily="2" charset="-122"/>
            </a:endParaRPr>
          </a:p>
        </p:txBody>
      </p:sp>
      <p:pic>
        <p:nvPicPr>
          <p:cNvPr id="91140" name="图片 3"/>
          <p:cNvPicPr>
            <a:picLocks noChangeAspect="1"/>
          </p:cNvPicPr>
          <p:nvPr/>
        </p:nvPicPr>
        <p:blipFill>
          <a:blip r:embed="rId2"/>
          <a:srcRect/>
          <a:stretch>
            <a:fillRect/>
          </a:stretch>
        </p:blipFill>
        <p:spPr bwMode="auto">
          <a:xfrm>
            <a:off x="204788" y="3429000"/>
            <a:ext cx="3606800" cy="2395538"/>
          </a:xfrm>
          <a:prstGeom prst="rect">
            <a:avLst/>
          </a:prstGeom>
          <a:noFill/>
          <a:ln w="9525">
            <a:noFill/>
            <a:miter lim="800000"/>
            <a:headEnd/>
            <a:tailEnd/>
          </a:ln>
        </p:spPr>
      </p:pic>
      <p:pic>
        <p:nvPicPr>
          <p:cNvPr id="91141" name="图片 9"/>
          <p:cNvPicPr>
            <a:picLocks noChangeAspect="1"/>
          </p:cNvPicPr>
          <p:nvPr/>
        </p:nvPicPr>
        <p:blipFill>
          <a:blip r:embed="rId3"/>
          <a:srcRect/>
          <a:stretch>
            <a:fillRect/>
          </a:stretch>
        </p:blipFill>
        <p:spPr bwMode="auto">
          <a:xfrm>
            <a:off x="4164013" y="1916113"/>
            <a:ext cx="4721225" cy="4713287"/>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extLst>
          </p:cNvPr>
          <p:cNvSpPr>
            <a:spLocks noGrp="1"/>
          </p:cNvSpPr>
          <p:nvPr>
            <p:ph idx="1"/>
          </p:nvPr>
        </p:nvSpPr>
        <p:spPr>
          <a:xfrm>
            <a:off x="174625" y="1916113"/>
            <a:ext cx="3101975" cy="4027487"/>
          </a:xfrm>
        </p:spPr>
        <p:txBody>
          <a:bodyPr/>
          <a:lstStyle/>
          <a:p>
            <a:pPr marL="0" indent="0">
              <a:lnSpc>
                <a:spcPct val="150000"/>
              </a:lnSpc>
              <a:buFont typeface="Wingdings" pitchFamily="2" charset="2"/>
              <a:buNone/>
              <a:defRPr/>
            </a:pPr>
            <a:r>
              <a:rPr lang="zh-CN" altLang="en-US" sz="1600" dirty="0">
                <a:latin typeface="黑体" panose="02010609060101010101" pitchFamily="2" charset="-122"/>
                <a:ea typeface="黑体" panose="02010609060101010101" pitchFamily="2" charset="-122"/>
                <a:cs typeface="+mn-cs"/>
              </a:rPr>
              <a:t>盘古大陆解体，湘西成为陆地，印度板块逐渐向东亚板块冲撞过来，公园所在的地区逐渐隆起，最终成为云贵高原边缘的一部分。</a:t>
            </a:r>
          </a:p>
        </p:txBody>
      </p:sp>
      <p:sp>
        <p:nvSpPr>
          <p:cNvPr id="92162" name="矩形 13"/>
          <p:cNvSpPr>
            <a:spLocks noChangeArrowheads="1"/>
          </p:cNvSpPr>
          <p:nvPr/>
        </p:nvSpPr>
        <p:spPr bwMode="auto">
          <a:xfrm>
            <a:off x="174625" y="1052513"/>
            <a:ext cx="1863725" cy="482600"/>
          </a:xfrm>
          <a:prstGeom prst="rect">
            <a:avLst/>
          </a:prstGeom>
          <a:noFill/>
          <a:ln w="9525">
            <a:noFill/>
            <a:miter lim="800000"/>
            <a:headEnd/>
            <a:tailEnd/>
          </a:ln>
        </p:spPr>
        <p:txBody>
          <a:bodyPr wrap="none">
            <a:spAutoFit/>
          </a:bodyPr>
          <a:lstStyle/>
          <a:p>
            <a:pPr eaLnBrk="0" hangingPunct="0">
              <a:lnSpc>
                <a:spcPct val="150000"/>
              </a:lnSpc>
            </a:pPr>
            <a:r>
              <a:rPr lang="en-US" altLang="zh-CN" sz="2000">
                <a:solidFill>
                  <a:schemeClr val="bg1"/>
                </a:solidFill>
                <a:latin typeface="黑体" pitchFamily="49" charset="-122"/>
                <a:ea typeface="黑体" pitchFamily="49" charset="-122"/>
              </a:rPr>
              <a:t>6</a:t>
            </a:r>
            <a:r>
              <a:rPr lang="zh-CN" altLang="en-US" sz="2000">
                <a:solidFill>
                  <a:schemeClr val="bg1"/>
                </a:solidFill>
                <a:latin typeface="黑体" pitchFamily="49" charset="-122"/>
                <a:ea typeface="黑体" pitchFamily="49" charset="-122"/>
              </a:rPr>
              <a:t>、崛起的大陆</a:t>
            </a:r>
            <a:endParaRPr lang="en-US" altLang="zh-CN" sz="2000">
              <a:solidFill>
                <a:schemeClr val="bg1"/>
              </a:solidFill>
              <a:latin typeface="黑体" pitchFamily="49" charset="-122"/>
              <a:ea typeface="黑体" pitchFamily="49" charset="-122"/>
            </a:endParaRPr>
          </a:p>
        </p:txBody>
      </p:sp>
      <p:pic>
        <p:nvPicPr>
          <p:cNvPr id="92163" name="图片 1"/>
          <p:cNvPicPr>
            <a:picLocks noChangeAspect="1"/>
          </p:cNvPicPr>
          <p:nvPr/>
        </p:nvPicPr>
        <p:blipFill>
          <a:blip r:embed="rId2"/>
          <a:srcRect/>
          <a:stretch>
            <a:fillRect/>
          </a:stretch>
        </p:blipFill>
        <p:spPr bwMode="auto">
          <a:xfrm>
            <a:off x="3348038" y="2038350"/>
            <a:ext cx="5621337" cy="3549650"/>
          </a:xfrm>
          <a:prstGeom prst="rect">
            <a:avLst/>
          </a:prstGeom>
          <a:noFill/>
          <a:ln w="9525">
            <a:noFill/>
            <a:miter lim="800000"/>
            <a:headEnd/>
            <a:tailEnd/>
          </a:ln>
        </p:spPr>
      </p:pic>
      <p:pic>
        <p:nvPicPr>
          <p:cNvPr id="92164" name="图片 5"/>
          <p:cNvPicPr>
            <a:picLocks noChangeAspect="1"/>
          </p:cNvPicPr>
          <p:nvPr/>
        </p:nvPicPr>
        <p:blipFill>
          <a:blip r:embed="rId3"/>
          <a:srcRect b="10616"/>
          <a:stretch>
            <a:fillRect/>
          </a:stretch>
        </p:blipFill>
        <p:spPr bwMode="auto">
          <a:xfrm>
            <a:off x="257175" y="3573463"/>
            <a:ext cx="2936875" cy="2014537"/>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extLst>
          </p:cNvPr>
          <p:cNvSpPr>
            <a:spLocks noGrp="1"/>
          </p:cNvSpPr>
          <p:nvPr>
            <p:ph idx="1"/>
          </p:nvPr>
        </p:nvSpPr>
        <p:spPr>
          <a:xfrm>
            <a:off x="330200" y="1916113"/>
            <a:ext cx="3594100" cy="4027487"/>
          </a:xfrm>
        </p:spPr>
        <p:txBody>
          <a:bodyPr/>
          <a:lstStyle/>
          <a:p>
            <a:pPr marL="0" indent="0">
              <a:lnSpc>
                <a:spcPct val="150000"/>
              </a:lnSpc>
              <a:buFont typeface="Wingdings" pitchFamily="2" charset="2"/>
              <a:buNone/>
              <a:defRPr/>
            </a:pPr>
            <a:r>
              <a:rPr lang="zh-CN" altLang="en-US" sz="1600" dirty="0">
                <a:latin typeface="黑体" panose="02010609060101010101" pitchFamily="2" charset="-122"/>
                <a:ea typeface="黑体" panose="02010609060101010101" pitchFamily="2" charset="-122"/>
                <a:cs typeface="+mn-cs"/>
              </a:rPr>
              <a:t>在印度板块冲撞过来的同时，云贵高原也受到挤压不断抬升过程，高原边缘不断被流水切割、破碎、解体，公园内的岩溶台地</a:t>
            </a:r>
            <a:r>
              <a:rPr lang="en-US" altLang="zh-CN" sz="1600" dirty="0">
                <a:latin typeface="黑体" panose="02010609060101010101" pitchFamily="2" charset="-122"/>
                <a:ea typeface="黑体" panose="02010609060101010101" pitchFamily="2" charset="-122"/>
                <a:cs typeface="+mn-cs"/>
              </a:rPr>
              <a:t>-</a:t>
            </a:r>
            <a:r>
              <a:rPr lang="zh-CN" altLang="en-US" sz="1600" dirty="0">
                <a:latin typeface="黑体" panose="02010609060101010101" pitchFamily="2" charset="-122"/>
                <a:ea typeface="黑体" panose="02010609060101010101" pitchFamily="2" charset="-122"/>
                <a:cs typeface="+mn-cs"/>
              </a:rPr>
              <a:t>峡谷，记录了这一过程。</a:t>
            </a:r>
          </a:p>
        </p:txBody>
      </p:sp>
      <p:sp>
        <p:nvSpPr>
          <p:cNvPr id="93186" name="矩形 13"/>
          <p:cNvSpPr>
            <a:spLocks noChangeArrowheads="1"/>
          </p:cNvSpPr>
          <p:nvPr/>
        </p:nvSpPr>
        <p:spPr bwMode="auto">
          <a:xfrm>
            <a:off x="174625" y="1052513"/>
            <a:ext cx="4849813" cy="482600"/>
          </a:xfrm>
          <a:prstGeom prst="rect">
            <a:avLst/>
          </a:prstGeom>
          <a:noFill/>
          <a:ln w="9525">
            <a:noFill/>
            <a:miter lim="800000"/>
            <a:headEnd/>
            <a:tailEnd/>
          </a:ln>
        </p:spPr>
        <p:txBody>
          <a:bodyPr wrap="none">
            <a:spAutoFit/>
          </a:bodyPr>
          <a:lstStyle/>
          <a:p>
            <a:pPr eaLnBrk="0" hangingPunct="0">
              <a:lnSpc>
                <a:spcPct val="150000"/>
              </a:lnSpc>
            </a:pPr>
            <a:r>
              <a:rPr lang="en-US" altLang="zh-CN" sz="2000">
                <a:solidFill>
                  <a:schemeClr val="bg1"/>
                </a:solidFill>
                <a:latin typeface="黑体" pitchFamily="49" charset="-122"/>
                <a:ea typeface="黑体" pitchFamily="49" charset="-122"/>
              </a:rPr>
              <a:t>7</a:t>
            </a:r>
            <a:r>
              <a:rPr lang="zh-CN" altLang="en-US" sz="2000">
                <a:solidFill>
                  <a:schemeClr val="bg1"/>
                </a:solidFill>
                <a:latin typeface="黑体" pitchFamily="49" charset="-122"/>
                <a:ea typeface="黑体" pitchFamily="49" charset="-122"/>
              </a:rPr>
              <a:t>、高原的解体 </a:t>
            </a:r>
            <a:r>
              <a:rPr lang="en-US" altLang="zh-CN" sz="2000">
                <a:solidFill>
                  <a:schemeClr val="bg1"/>
                </a:solidFill>
                <a:latin typeface="黑体" pitchFamily="49" charset="-122"/>
                <a:ea typeface="黑体" pitchFamily="49" charset="-122"/>
              </a:rPr>
              <a:t>Plateau disintegration</a:t>
            </a:r>
          </a:p>
        </p:txBody>
      </p:sp>
      <p:pic>
        <p:nvPicPr>
          <p:cNvPr id="93187" name="图片 4"/>
          <p:cNvPicPr>
            <a:picLocks noChangeAspect="1"/>
          </p:cNvPicPr>
          <p:nvPr/>
        </p:nvPicPr>
        <p:blipFill>
          <a:blip r:embed="rId2"/>
          <a:srcRect/>
          <a:stretch>
            <a:fillRect/>
          </a:stretch>
        </p:blipFill>
        <p:spPr bwMode="auto">
          <a:xfrm>
            <a:off x="4067175" y="1916113"/>
            <a:ext cx="4719638" cy="4713287"/>
          </a:xfrm>
          <a:prstGeom prst="rect">
            <a:avLst/>
          </a:prstGeom>
          <a:noFill/>
          <a:ln w="9525">
            <a:noFill/>
            <a:miter lim="800000"/>
            <a:headEnd/>
            <a:tailEnd/>
          </a:ln>
        </p:spPr>
      </p:pic>
      <p:pic>
        <p:nvPicPr>
          <p:cNvPr id="8" name="图片 7" descr="C:\Users\xjtlz\AppData\Local\Microsoft\Windows\INetCache\Content.Word\05 德夯台地峡谷.jpg"/>
          <p:cNvPicPr>
            <a:picLocks noChangeAspect="1" noChangeArrowheads="1"/>
          </p:cNvPicPr>
          <p:nvPr/>
        </p:nvPicPr>
        <p:blipFill>
          <a:blip r:embed="rId3"/>
          <a:srcRect/>
          <a:stretch>
            <a:fillRect/>
          </a:stretch>
        </p:blipFill>
        <p:spPr bwMode="auto">
          <a:xfrm>
            <a:off x="377825" y="3930650"/>
            <a:ext cx="3498850" cy="1370013"/>
          </a:xfrm>
          <a:prstGeom prst="rect">
            <a:avLst/>
          </a:prstGeom>
          <a:noFill/>
          <a:ln w="9525">
            <a:noFill/>
            <a:miter lim="800000"/>
            <a:headEnd/>
            <a:tailEnd/>
          </a:ln>
        </p:spPr>
      </p:pic>
      <p:sp>
        <p:nvSpPr>
          <p:cNvPr id="9" name="矩形 8">
            <a:extLst>
              <a:ext uri="{FF2B5EF4-FFF2-40B4-BE49-F238E27FC236}"/>
            </a:extLst>
          </p:cNvPr>
          <p:cNvSpPr/>
          <p:nvPr/>
        </p:nvSpPr>
        <p:spPr>
          <a:xfrm>
            <a:off x="1331913" y="5314950"/>
            <a:ext cx="1500187" cy="307975"/>
          </a:xfrm>
          <a:prstGeom prst="rect">
            <a:avLst/>
          </a:prstGeom>
        </p:spPr>
        <p:txBody>
          <a:bodyPr wrap="none">
            <a:spAutoFit/>
          </a:bodyPr>
          <a:lstStyle/>
          <a:p>
            <a:pPr eaLnBrk="0" hangingPunct="0">
              <a:defRPr/>
            </a:pPr>
            <a:r>
              <a:rPr lang="zh-CN" altLang="en-US" sz="1400" kern="1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峒河台地</a:t>
            </a:r>
            <a:r>
              <a:rPr lang="en-US" altLang="zh-CN" sz="1400" kern="1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1400" kern="1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峡谷群</a:t>
            </a:r>
            <a:endParaRPr lang="zh-CN" altLang="en-US" sz="1400" dirty="0">
              <a:solidFill>
                <a:schemeClr val="bg1"/>
              </a:solidFill>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idx="4294967295"/>
          </p:nvPr>
        </p:nvSpPr>
        <p:spPr>
          <a:xfrm>
            <a:off x="273050" y="811213"/>
            <a:ext cx="7705725" cy="620712"/>
          </a:xfrm>
        </p:spPr>
        <p:txBody>
          <a:bodyPr/>
          <a:lstStyle/>
          <a:p>
            <a:pPr>
              <a:defRPr/>
            </a:pPr>
            <a:r>
              <a:rPr lang="zh-CN" altLang="en-US" sz="3600" dirty="0">
                <a:latin typeface="+mj-ea"/>
                <a:ea typeface="+mj-ea"/>
              </a:rPr>
              <a:t>五、地质公园四大特色</a:t>
            </a:r>
            <a:endParaRPr lang="en-US" altLang="zh-CN" sz="3600" dirty="0">
              <a:effectLst>
                <a:outerShdw blurRad="38100" dist="38100" dir="2700000" algn="tl">
                  <a:srgbClr val="000000"/>
                </a:outerShdw>
              </a:effectLst>
              <a:latin typeface="+mj-ea"/>
              <a:ea typeface="+mj-ea"/>
            </a:endParaRPr>
          </a:p>
        </p:txBody>
      </p:sp>
      <p:sp>
        <p:nvSpPr>
          <p:cNvPr id="94210" name="矩形 2"/>
          <p:cNvSpPr>
            <a:spLocks noChangeArrowheads="1"/>
          </p:cNvSpPr>
          <p:nvPr/>
        </p:nvSpPr>
        <p:spPr bwMode="auto">
          <a:xfrm>
            <a:off x="431800" y="1844675"/>
            <a:ext cx="8280400" cy="3097213"/>
          </a:xfrm>
          <a:prstGeom prst="rect">
            <a:avLst/>
          </a:prstGeom>
          <a:noFill/>
          <a:ln w="9525">
            <a:noFill/>
            <a:miter lim="800000"/>
            <a:headEnd/>
            <a:tailEnd/>
          </a:ln>
        </p:spPr>
        <p:txBody>
          <a:bodyPr/>
          <a:lstStyle/>
          <a:p>
            <a:pPr>
              <a:spcBef>
                <a:spcPct val="20000"/>
              </a:spcBef>
              <a:buClr>
                <a:srgbClr val="FFFFFF"/>
              </a:buClr>
            </a:pPr>
            <a:r>
              <a:rPr lang="en-US" altLang="zh-CN" sz="2400">
                <a:solidFill>
                  <a:srgbClr val="FF0000"/>
                </a:solidFill>
                <a:latin typeface="微软雅黑" pitchFamily="34" charset="-122"/>
                <a:ea typeface="微软雅黑" pitchFamily="34" charset="-122"/>
              </a:rPr>
              <a:t>1</a:t>
            </a:r>
            <a:r>
              <a:rPr lang="zh-CN" altLang="en-US" sz="2400">
                <a:solidFill>
                  <a:srgbClr val="FF0000"/>
                </a:solidFill>
                <a:latin typeface="微软雅黑" pitchFamily="34" charset="-122"/>
                <a:ea typeface="微软雅黑" pitchFamily="34" charset="-122"/>
              </a:rPr>
              <a:t>、全球唯一一个世界地质公园包含两枚“金钉子”（</a:t>
            </a:r>
            <a:r>
              <a:rPr lang="en-US" altLang="zh-CN" sz="2400">
                <a:solidFill>
                  <a:srgbClr val="FF0000"/>
                </a:solidFill>
                <a:latin typeface="微软雅黑" pitchFamily="34" charset="-122"/>
                <a:ea typeface="微软雅黑" pitchFamily="34" charset="-122"/>
              </a:rPr>
              <a:t>GSSP</a:t>
            </a:r>
            <a:r>
              <a:rPr lang="zh-CN" altLang="en-US" sz="2400">
                <a:solidFill>
                  <a:srgbClr val="FF0000"/>
                </a:solidFill>
                <a:latin typeface="微软雅黑" pitchFamily="34" charset="-122"/>
                <a:ea typeface="微软雅黑" pitchFamily="34" charset="-122"/>
              </a:rPr>
              <a:t>）</a:t>
            </a:r>
            <a:endParaRPr lang="en-US" altLang="zh-CN" sz="2400">
              <a:solidFill>
                <a:srgbClr val="FF0000"/>
              </a:solidFill>
              <a:latin typeface="微软雅黑" pitchFamily="34" charset="-122"/>
              <a:ea typeface="微软雅黑" pitchFamily="34" charset="-122"/>
            </a:endParaRPr>
          </a:p>
        </p:txBody>
      </p:sp>
      <p:sp>
        <p:nvSpPr>
          <p:cNvPr id="94211" name="矩形 3"/>
          <p:cNvSpPr>
            <a:spLocks noChangeArrowheads="1"/>
          </p:cNvSpPr>
          <p:nvPr/>
        </p:nvSpPr>
        <p:spPr bwMode="auto">
          <a:xfrm>
            <a:off x="273050" y="2332038"/>
            <a:ext cx="3725863" cy="3906837"/>
          </a:xfrm>
          <a:prstGeom prst="rect">
            <a:avLst/>
          </a:prstGeom>
          <a:noFill/>
          <a:ln w="9525">
            <a:noFill/>
            <a:miter lim="800000"/>
            <a:headEnd/>
            <a:tailEnd/>
          </a:ln>
        </p:spPr>
        <p:txBody>
          <a:bodyPr>
            <a:spAutoFit/>
          </a:bodyPr>
          <a:lstStyle/>
          <a:p>
            <a:pPr marL="285750" indent="-285750">
              <a:lnSpc>
                <a:spcPct val="120000"/>
              </a:lnSpc>
              <a:buFont typeface="Wingdings" pitchFamily="2" charset="2"/>
              <a:buChar char="Ø"/>
            </a:pPr>
            <a:r>
              <a:rPr lang="zh-CN" altLang="en-US" sz="1600" b="0">
                <a:solidFill>
                  <a:srgbClr val="FFFFFF"/>
                </a:solidFill>
                <a:ea typeface="微软雅黑" pitchFamily="34" charset="-122"/>
              </a:rPr>
              <a:t>湘西寒武系属古扬子海台缘斜坡沉积地带，又是由浅海向深海过渡的古生物混生带。</a:t>
            </a:r>
            <a:endParaRPr lang="en-US" altLang="zh-CN" sz="1600" b="0">
              <a:solidFill>
                <a:srgbClr val="FFFFFF"/>
              </a:solidFill>
              <a:ea typeface="微软雅黑" pitchFamily="34" charset="-122"/>
            </a:endParaRPr>
          </a:p>
          <a:p>
            <a:pPr marL="285750" indent="-285750">
              <a:lnSpc>
                <a:spcPct val="120000"/>
              </a:lnSpc>
              <a:buFont typeface="Wingdings" pitchFamily="2" charset="2"/>
              <a:buChar char="Ø"/>
            </a:pPr>
            <a:r>
              <a:rPr lang="zh-CN" altLang="en-US" sz="1600" b="0">
                <a:solidFill>
                  <a:srgbClr val="FFFFFF"/>
                </a:solidFill>
                <a:ea typeface="微软雅黑" pitchFamily="34" charset="-122"/>
              </a:rPr>
              <a:t>这一特殊地质环境下孕育的排碧</a:t>
            </a:r>
            <a:r>
              <a:rPr lang="en-US" altLang="zh-CN" sz="1600" b="0">
                <a:solidFill>
                  <a:srgbClr val="FFFFFF"/>
                </a:solidFill>
                <a:ea typeface="微软雅黑" pitchFamily="34" charset="-122"/>
              </a:rPr>
              <a:t>-</a:t>
            </a:r>
            <a:r>
              <a:rPr lang="zh-CN" altLang="en-US" sz="1600" b="0">
                <a:solidFill>
                  <a:srgbClr val="FFFFFF"/>
                </a:solidFill>
                <a:ea typeface="微软雅黑" pitchFamily="34" charset="-122"/>
              </a:rPr>
              <a:t>古丈剖面，具有岩相单一、地层完整、露头连续、界线明显、化石丰富的特点。</a:t>
            </a:r>
            <a:endParaRPr lang="en-US" altLang="zh-CN" sz="1600" b="0">
              <a:solidFill>
                <a:srgbClr val="FFFFFF"/>
              </a:solidFill>
              <a:ea typeface="微软雅黑" pitchFamily="34" charset="-122"/>
            </a:endParaRPr>
          </a:p>
          <a:p>
            <a:pPr marL="285750" indent="-285750">
              <a:lnSpc>
                <a:spcPct val="120000"/>
              </a:lnSpc>
              <a:buFont typeface="Wingdings" pitchFamily="2" charset="2"/>
              <a:buChar char="Ø"/>
            </a:pPr>
            <a:r>
              <a:rPr lang="zh-CN" altLang="en-US" sz="1600" b="0">
                <a:solidFill>
                  <a:srgbClr val="FFFFFF"/>
                </a:solidFill>
                <a:ea typeface="微软雅黑" pitchFamily="34" charset="-122"/>
              </a:rPr>
              <a:t>该剖面中的“诸球接子”化石带的标准化石和重要分子均具有广泛的国际寒武系地层对比意义，是解决全球寒武系分统建阶最理想的剖面。</a:t>
            </a:r>
            <a:endParaRPr lang="en-US" altLang="zh-CN" sz="1600" b="0">
              <a:solidFill>
                <a:srgbClr val="FFFFFF"/>
              </a:solidFill>
              <a:ea typeface="微软雅黑" pitchFamily="34" charset="-122"/>
            </a:endParaRPr>
          </a:p>
          <a:p>
            <a:pPr marL="285750" indent="-285750">
              <a:lnSpc>
                <a:spcPct val="120000"/>
              </a:lnSpc>
              <a:buFont typeface="Wingdings" pitchFamily="2" charset="2"/>
              <a:buChar char="Ø"/>
            </a:pPr>
            <a:r>
              <a:rPr lang="en-US" altLang="zh-CN" sz="1600" b="0">
                <a:solidFill>
                  <a:srgbClr val="FFFFFF"/>
                </a:solidFill>
                <a:ea typeface="微软雅黑" pitchFamily="34" charset="-122"/>
              </a:rPr>
              <a:t>2003</a:t>
            </a:r>
            <a:r>
              <a:rPr lang="zh-CN" altLang="en-US" sz="1600" b="0">
                <a:solidFill>
                  <a:srgbClr val="FFFFFF"/>
                </a:solidFill>
                <a:ea typeface="微软雅黑" pitchFamily="34" charset="-122"/>
              </a:rPr>
              <a:t>年与</a:t>
            </a:r>
            <a:r>
              <a:rPr lang="en-US" altLang="zh-CN" sz="1600" b="0">
                <a:solidFill>
                  <a:srgbClr val="FFFFFF"/>
                </a:solidFill>
                <a:ea typeface="微软雅黑" pitchFamily="34" charset="-122"/>
              </a:rPr>
              <a:t>2010</a:t>
            </a:r>
            <a:r>
              <a:rPr lang="zh-CN" altLang="en-US" sz="1600" b="0">
                <a:solidFill>
                  <a:srgbClr val="FFFFFF"/>
                </a:solidFill>
                <a:ea typeface="微软雅黑" pitchFamily="34" charset="-122"/>
              </a:rPr>
              <a:t>年，寒武系排碧阶、古丈阶“金钉子” 在湘西确立。</a:t>
            </a:r>
          </a:p>
        </p:txBody>
      </p:sp>
      <p:pic>
        <p:nvPicPr>
          <p:cNvPr id="94212" name="Picture 2"/>
          <p:cNvPicPr>
            <a:picLocks noChangeAspect="1" noChangeArrowheads="1"/>
          </p:cNvPicPr>
          <p:nvPr/>
        </p:nvPicPr>
        <p:blipFill>
          <a:blip r:embed="rId2"/>
          <a:srcRect/>
          <a:stretch>
            <a:fillRect/>
          </a:stretch>
        </p:blipFill>
        <p:spPr bwMode="auto">
          <a:xfrm>
            <a:off x="6369050" y="2365375"/>
            <a:ext cx="2667000" cy="4105275"/>
          </a:xfrm>
          <a:prstGeom prst="rect">
            <a:avLst/>
          </a:prstGeom>
          <a:noFill/>
          <a:ln w="9525">
            <a:noFill/>
            <a:miter lim="800000"/>
            <a:headEnd/>
            <a:tailEnd/>
          </a:ln>
        </p:spPr>
      </p:pic>
      <p:pic>
        <p:nvPicPr>
          <p:cNvPr id="94213" name="图片 6"/>
          <p:cNvPicPr>
            <a:picLocks noChangeAspect="1"/>
          </p:cNvPicPr>
          <p:nvPr/>
        </p:nvPicPr>
        <p:blipFill>
          <a:blip r:embed="rId3"/>
          <a:srcRect/>
          <a:stretch>
            <a:fillRect/>
          </a:stretch>
        </p:blipFill>
        <p:spPr bwMode="auto">
          <a:xfrm>
            <a:off x="4059238" y="3984625"/>
            <a:ext cx="2255837" cy="2486025"/>
          </a:xfrm>
          <a:prstGeom prst="rect">
            <a:avLst/>
          </a:prstGeom>
          <a:noFill/>
          <a:ln w="9525">
            <a:noFill/>
            <a:miter lim="800000"/>
            <a:headEnd/>
            <a:tailEnd/>
          </a:ln>
        </p:spPr>
      </p:pic>
      <p:pic>
        <p:nvPicPr>
          <p:cNvPr id="94214" name="Picture 3"/>
          <p:cNvPicPr>
            <a:picLocks noChangeAspect="1" noChangeArrowheads="1"/>
          </p:cNvPicPr>
          <p:nvPr/>
        </p:nvPicPr>
        <p:blipFill>
          <a:blip r:embed="rId4"/>
          <a:srcRect/>
          <a:stretch>
            <a:fillRect/>
          </a:stretch>
        </p:blipFill>
        <p:spPr bwMode="auto">
          <a:xfrm>
            <a:off x="4052888" y="2379663"/>
            <a:ext cx="2262187" cy="1503362"/>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矩形 2"/>
          <p:cNvSpPr>
            <a:spLocks noChangeArrowheads="1"/>
          </p:cNvSpPr>
          <p:nvPr/>
        </p:nvSpPr>
        <p:spPr bwMode="auto">
          <a:xfrm>
            <a:off x="323850" y="981075"/>
            <a:ext cx="8280400" cy="3095625"/>
          </a:xfrm>
          <a:prstGeom prst="rect">
            <a:avLst/>
          </a:prstGeom>
          <a:noFill/>
          <a:ln w="9525">
            <a:noFill/>
            <a:miter lim="800000"/>
            <a:headEnd/>
            <a:tailEnd/>
          </a:ln>
        </p:spPr>
        <p:txBody>
          <a:bodyPr/>
          <a:lstStyle/>
          <a:p>
            <a:pPr>
              <a:spcBef>
                <a:spcPct val="20000"/>
              </a:spcBef>
              <a:buClr>
                <a:srgbClr val="FFFFFF"/>
              </a:buClr>
            </a:pPr>
            <a:r>
              <a:rPr lang="en-US" altLang="zh-CN" sz="2400">
                <a:solidFill>
                  <a:srgbClr val="FF0000"/>
                </a:solidFill>
                <a:latin typeface="微软雅黑" pitchFamily="34" charset="-122"/>
                <a:ea typeface="微软雅黑" pitchFamily="34" charset="-122"/>
              </a:rPr>
              <a:t>2</a:t>
            </a:r>
            <a:r>
              <a:rPr lang="zh-CN" altLang="en-US" sz="2400">
                <a:solidFill>
                  <a:srgbClr val="FF0000"/>
                </a:solidFill>
                <a:latin typeface="微软雅黑" pitchFamily="34" charset="-122"/>
                <a:ea typeface="微软雅黑" pitchFamily="34" charset="-122"/>
              </a:rPr>
              <a:t>、全球规模最大的红色碳酸盐岩石林</a:t>
            </a:r>
            <a:endParaRPr lang="en-US" altLang="zh-CN" sz="2400">
              <a:solidFill>
                <a:srgbClr val="FF0000"/>
              </a:solidFill>
              <a:latin typeface="微软雅黑" pitchFamily="34" charset="-122"/>
              <a:ea typeface="微软雅黑" pitchFamily="34" charset="-122"/>
            </a:endParaRPr>
          </a:p>
        </p:txBody>
      </p:sp>
      <p:sp>
        <p:nvSpPr>
          <p:cNvPr id="95234" name="矩形 3"/>
          <p:cNvSpPr>
            <a:spLocks noChangeArrowheads="1"/>
          </p:cNvSpPr>
          <p:nvPr/>
        </p:nvSpPr>
        <p:spPr bwMode="auto">
          <a:xfrm>
            <a:off x="347663" y="1885950"/>
            <a:ext cx="5643562" cy="1570038"/>
          </a:xfrm>
          <a:prstGeom prst="rect">
            <a:avLst/>
          </a:prstGeom>
          <a:noFill/>
          <a:ln w="9525">
            <a:noFill/>
            <a:miter lim="800000"/>
            <a:headEnd/>
            <a:tailEnd/>
          </a:ln>
        </p:spPr>
        <p:txBody>
          <a:bodyPr>
            <a:spAutoFit/>
          </a:bodyPr>
          <a:lstStyle/>
          <a:p>
            <a:pPr>
              <a:lnSpc>
                <a:spcPct val="150000"/>
              </a:lnSpc>
            </a:pPr>
            <a:r>
              <a:rPr lang="zh-CN" altLang="en-US" sz="1600" b="0">
                <a:solidFill>
                  <a:srgbClr val="FFFFFF"/>
                </a:solidFill>
                <a:ea typeface="微软雅黑" pitchFamily="34" charset="-122"/>
              </a:rPr>
              <a:t>湘西红石林出露总面积</a:t>
            </a:r>
            <a:r>
              <a:rPr lang="en-US" altLang="zh-CN" sz="1600" b="0">
                <a:solidFill>
                  <a:srgbClr val="FFFFFF"/>
                </a:solidFill>
                <a:ea typeface="微软雅黑" pitchFamily="34" charset="-122"/>
              </a:rPr>
              <a:t>84 km</a:t>
            </a:r>
            <a:r>
              <a:rPr lang="en-US" altLang="zh-CN" sz="1600" b="0" baseline="30000">
                <a:solidFill>
                  <a:srgbClr val="FFFFFF"/>
                </a:solidFill>
                <a:ea typeface="微软雅黑" pitchFamily="34" charset="-122"/>
              </a:rPr>
              <a:t>2</a:t>
            </a:r>
            <a:r>
              <a:rPr lang="zh-CN" altLang="en-US" sz="1600" b="0">
                <a:solidFill>
                  <a:srgbClr val="FFFFFF"/>
                </a:solidFill>
                <a:ea typeface="微软雅黑" pitchFamily="34" charset="-122"/>
              </a:rPr>
              <a:t>，由</a:t>
            </a:r>
            <a:r>
              <a:rPr lang="en-US" altLang="zh-CN" sz="1600" b="0">
                <a:solidFill>
                  <a:srgbClr val="FFFFFF"/>
                </a:solidFill>
                <a:ea typeface="微软雅黑" pitchFamily="34" charset="-122"/>
              </a:rPr>
              <a:t>1000</a:t>
            </a:r>
            <a:r>
              <a:rPr lang="zh-CN" altLang="en-US" sz="1600" b="0">
                <a:solidFill>
                  <a:srgbClr val="FFFFFF"/>
                </a:solidFill>
                <a:ea typeface="微软雅黑" pitchFamily="34" charset="-122"/>
              </a:rPr>
              <a:t>多个形态丰富、层次分明、类型多样、组合复杂的红色石柱组成，是目前全球在奥陶系红色碳酸盐地层上发育的规模最大的一片红色石林景观，为全球红色碳酸盐岩石林的模式地。</a:t>
            </a:r>
          </a:p>
        </p:txBody>
      </p:sp>
      <p:pic>
        <p:nvPicPr>
          <p:cNvPr id="95235" name="Picture 2"/>
          <p:cNvPicPr>
            <a:picLocks noChangeAspect="1" noChangeArrowheads="1"/>
          </p:cNvPicPr>
          <p:nvPr/>
        </p:nvPicPr>
        <p:blipFill>
          <a:blip r:embed="rId2"/>
          <a:srcRect/>
          <a:stretch>
            <a:fillRect/>
          </a:stretch>
        </p:blipFill>
        <p:spPr bwMode="auto">
          <a:xfrm>
            <a:off x="455613" y="3429000"/>
            <a:ext cx="5427662" cy="2757488"/>
          </a:xfrm>
          <a:prstGeom prst="rect">
            <a:avLst/>
          </a:prstGeom>
          <a:noFill/>
          <a:ln w="9525">
            <a:noFill/>
            <a:miter lim="800000"/>
            <a:headEnd/>
            <a:tailEnd/>
          </a:ln>
        </p:spPr>
      </p:pic>
      <p:pic>
        <p:nvPicPr>
          <p:cNvPr id="95236" name="图片 6"/>
          <p:cNvPicPr>
            <a:picLocks noChangeAspect="1"/>
          </p:cNvPicPr>
          <p:nvPr/>
        </p:nvPicPr>
        <p:blipFill>
          <a:blip r:embed="rId3"/>
          <a:srcRect/>
          <a:stretch>
            <a:fillRect/>
          </a:stretch>
        </p:blipFill>
        <p:spPr bwMode="auto">
          <a:xfrm>
            <a:off x="6096000" y="1773238"/>
            <a:ext cx="2868613" cy="4906962"/>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矩形 2"/>
          <p:cNvSpPr>
            <a:spLocks noChangeArrowheads="1"/>
          </p:cNvSpPr>
          <p:nvPr/>
        </p:nvSpPr>
        <p:spPr bwMode="auto">
          <a:xfrm>
            <a:off x="323850" y="981075"/>
            <a:ext cx="8280400" cy="3095625"/>
          </a:xfrm>
          <a:prstGeom prst="rect">
            <a:avLst/>
          </a:prstGeom>
          <a:noFill/>
          <a:ln w="9525">
            <a:noFill/>
            <a:miter lim="800000"/>
            <a:headEnd/>
            <a:tailEnd/>
          </a:ln>
        </p:spPr>
        <p:txBody>
          <a:bodyPr/>
          <a:lstStyle/>
          <a:p>
            <a:pPr>
              <a:spcBef>
                <a:spcPct val="20000"/>
              </a:spcBef>
              <a:buClr>
                <a:srgbClr val="FFFFFF"/>
              </a:buClr>
            </a:pPr>
            <a:r>
              <a:rPr lang="en-US" altLang="zh-CN" sz="2400">
                <a:solidFill>
                  <a:srgbClr val="FF0000"/>
                </a:solidFill>
                <a:latin typeface="微软雅黑" pitchFamily="34" charset="-122"/>
                <a:ea typeface="微软雅黑" pitchFamily="34" charset="-122"/>
              </a:rPr>
              <a:t>3</a:t>
            </a:r>
            <a:r>
              <a:rPr lang="zh-CN" altLang="en-US" sz="2400">
                <a:solidFill>
                  <a:srgbClr val="FF0000"/>
                </a:solidFill>
                <a:latin typeface="微软雅黑" pitchFamily="34" charset="-122"/>
                <a:ea typeface="微软雅黑" pitchFamily="34" charset="-122"/>
              </a:rPr>
              <a:t>、蔚为壮观的切割高原型岩溶台地</a:t>
            </a:r>
            <a:r>
              <a:rPr lang="en-US" altLang="zh-CN" sz="2400">
                <a:solidFill>
                  <a:srgbClr val="FF0000"/>
                </a:solidFill>
                <a:latin typeface="微软雅黑" pitchFamily="34" charset="-122"/>
                <a:ea typeface="微软雅黑" pitchFamily="34" charset="-122"/>
              </a:rPr>
              <a:t>-</a:t>
            </a:r>
            <a:r>
              <a:rPr lang="zh-CN" altLang="en-US" sz="2400">
                <a:solidFill>
                  <a:srgbClr val="FF0000"/>
                </a:solidFill>
                <a:latin typeface="微软雅黑" pitchFamily="34" charset="-122"/>
                <a:ea typeface="微软雅黑" pitchFamily="34" charset="-122"/>
              </a:rPr>
              <a:t>峡谷景观</a:t>
            </a:r>
            <a:endParaRPr lang="en-US" altLang="zh-CN" sz="2400">
              <a:solidFill>
                <a:srgbClr val="FF0000"/>
              </a:solidFill>
              <a:latin typeface="微软雅黑" pitchFamily="34" charset="-122"/>
              <a:ea typeface="微软雅黑" pitchFamily="34" charset="-122"/>
            </a:endParaRPr>
          </a:p>
        </p:txBody>
      </p:sp>
      <p:sp>
        <p:nvSpPr>
          <p:cNvPr id="96258" name="矩形 3"/>
          <p:cNvSpPr>
            <a:spLocks noChangeArrowheads="1"/>
          </p:cNvSpPr>
          <p:nvPr/>
        </p:nvSpPr>
        <p:spPr bwMode="auto">
          <a:xfrm>
            <a:off x="250825" y="1814513"/>
            <a:ext cx="4584700" cy="3741737"/>
          </a:xfrm>
          <a:prstGeom prst="rect">
            <a:avLst/>
          </a:prstGeom>
          <a:noFill/>
          <a:ln w="9525">
            <a:noFill/>
            <a:miter lim="800000"/>
            <a:headEnd/>
            <a:tailEnd/>
          </a:ln>
        </p:spPr>
        <p:txBody>
          <a:bodyPr>
            <a:spAutoFit/>
          </a:bodyPr>
          <a:lstStyle/>
          <a:p>
            <a:pPr>
              <a:lnSpc>
                <a:spcPct val="150000"/>
              </a:lnSpc>
            </a:pPr>
            <a:r>
              <a:rPr lang="zh-CN" altLang="en-US" sz="1600" b="0">
                <a:solidFill>
                  <a:srgbClr val="FFFFFF"/>
                </a:solidFill>
                <a:ea typeface="微软雅黑" pitchFamily="34" charset="-122"/>
              </a:rPr>
              <a:t>古近纪以来，湘西地区受大规模剥蚀夷平作用影响，发育有洛塔期（</a:t>
            </a:r>
            <a:r>
              <a:rPr lang="en-US" altLang="zh-CN" sz="1600" b="0">
                <a:solidFill>
                  <a:srgbClr val="FFFFFF"/>
                </a:solidFill>
                <a:ea typeface="微软雅黑" pitchFamily="34" charset="-122"/>
              </a:rPr>
              <a:t>1000-1400m</a:t>
            </a:r>
            <a:r>
              <a:rPr lang="zh-CN" altLang="en-US" sz="1600" b="0">
                <a:solidFill>
                  <a:srgbClr val="FFFFFF"/>
                </a:solidFill>
                <a:ea typeface="微软雅黑" pitchFamily="34" charset="-122"/>
              </a:rPr>
              <a:t>）和召市期（</a:t>
            </a:r>
            <a:r>
              <a:rPr lang="en-US" altLang="zh-CN" sz="1600" b="0">
                <a:solidFill>
                  <a:srgbClr val="FFFFFF"/>
                </a:solidFill>
                <a:ea typeface="微软雅黑" pitchFamily="34" charset="-122"/>
              </a:rPr>
              <a:t>600-900m</a:t>
            </a:r>
            <a:r>
              <a:rPr lang="zh-CN" altLang="en-US" sz="1600" b="0">
                <a:solidFill>
                  <a:srgbClr val="FFFFFF"/>
                </a:solidFill>
                <a:ea typeface="微软雅黑" pitchFamily="34" charset="-122"/>
              </a:rPr>
              <a:t>）两级剥夷面。受新构造运动的影响，湘西地区快速隆升，向斜成山，古酉水和武水水系沿着云贵岩溶高原边缘侵蚀切割，形成洛塔</a:t>
            </a:r>
            <a:r>
              <a:rPr lang="en-US" altLang="zh-CN" sz="1600" b="0">
                <a:solidFill>
                  <a:srgbClr val="FFFFFF"/>
                </a:solidFill>
                <a:ea typeface="微软雅黑" pitchFamily="34" charset="-122"/>
              </a:rPr>
              <a:t>—</a:t>
            </a:r>
            <a:r>
              <a:rPr lang="zh-CN" altLang="en-US" sz="1600" b="0">
                <a:solidFill>
                  <a:srgbClr val="FFFFFF"/>
                </a:solidFill>
                <a:ea typeface="微软雅黑" pitchFamily="34" charset="-122"/>
              </a:rPr>
              <a:t>吕洞山</a:t>
            </a:r>
            <a:r>
              <a:rPr lang="en-US" altLang="zh-CN" sz="1600" b="0">
                <a:solidFill>
                  <a:srgbClr val="FFFFFF"/>
                </a:solidFill>
                <a:ea typeface="微软雅黑" pitchFamily="34" charset="-122"/>
              </a:rPr>
              <a:t>—</a:t>
            </a:r>
            <a:r>
              <a:rPr lang="zh-CN" altLang="en-US" sz="1600" b="0">
                <a:solidFill>
                  <a:srgbClr val="FFFFFF"/>
                </a:solidFill>
                <a:ea typeface="微软雅黑" pitchFamily="34" charset="-122"/>
              </a:rPr>
              <a:t>德夯岩溶台地</a:t>
            </a:r>
            <a:r>
              <a:rPr lang="en-US" altLang="zh-CN" sz="1600" b="0">
                <a:solidFill>
                  <a:srgbClr val="FFFFFF"/>
                </a:solidFill>
                <a:ea typeface="微软雅黑" pitchFamily="34" charset="-122"/>
              </a:rPr>
              <a:t>-</a:t>
            </a:r>
            <a:r>
              <a:rPr lang="zh-CN" altLang="en-US" sz="1600" b="0">
                <a:solidFill>
                  <a:srgbClr val="FFFFFF"/>
                </a:solidFill>
                <a:ea typeface="微软雅黑" pitchFamily="34" charset="-122"/>
              </a:rPr>
              <a:t>峡谷群。</a:t>
            </a:r>
            <a:endParaRPr lang="en-US" altLang="zh-CN" sz="1600" b="0">
              <a:solidFill>
                <a:srgbClr val="FFFFFF"/>
              </a:solidFill>
              <a:ea typeface="微软雅黑" pitchFamily="34" charset="-122"/>
            </a:endParaRPr>
          </a:p>
          <a:p>
            <a:pPr>
              <a:lnSpc>
                <a:spcPct val="150000"/>
              </a:lnSpc>
            </a:pPr>
            <a:r>
              <a:rPr lang="zh-CN" altLang="en-US" sz="1600" b="0">
                <a:solidFill>
                  <a:srgbClr val="FFFFFF"/>
                </a:solidFill>
                <a:ea typeface="微软雅黑" pitchFamily="34" charset="-122"/>
              </a:rPr>
              <a:t>园区岩溶台地</a:t>
            </a:r>
            <a:r>
              <a:rPr lang="en-US" altLang="zh-CN" sz="1600" b="0">
                <a:solidFill>
                  <a:srgbClr val="FFFFFF"/>
                </a:solidFill>
                <a:ea typeface="微软雅黑" pitchFamily="34" charset="-122"/>
              </a:rPr>
              <a:t>——</a:t>
            </a:r>
            <a:r>
              <a:rPr lang="zh-CN" altLang="en-US" sz="1600" b="0">
                <a:solidFill>
                  <a:srgbClr val="FFFFFF"/>
                </a:solidFill>
                <a:ea typeface="微软雅黑" pitchFamily="34" charset="-122"/>
              </a:rPr>
              <a:t>峡谷完整记录了新生代新构造运动地壳快速抬升的地质历史，成为云贵高原边缘斜坡地带侵蚀、切割、分离、解体演化过程的突出例证。</a:t>
            </a:r>
          </a:p>
        </p:txBody>
      </p:sp>
      <p:pic>
        <p:nvPicPr>
          <p:cNvPr id="96259" name="Picture 1"/>
          <p:cNvPicPr>
            <a:picLocks noChangeAspect="1" noChangeArrowheads="1"/>
          </p:cNvPicPr>
          <p:nvPr/>
        </p:nvPicPr>
        <p:blipFill>
          <a:blip r:embed="rId2"/>
          <a:srcRect/>
          <a:stretch>
            <a:fillRect/>
          </a:stretch>
        </p:blipFill>
        <p:spPr bwMode="auto">
          <a:xfrm>
            <a:off x="4787900" y="1989138"/>
            <a:ext cx="4268788" cy="2787650"/>
          </a:xfrm>
          <a:prstGeom prst="rect">
            <a:avLst/>
          </a:prstGeom>
          <a:noFill/>
          <a:ln w="9525">
            <a:noFill/>
            <a:miter lim="800000"/>
            <a:headEnd/>
            <a:tailEnd/>
          </a:ln>
        </p:spPr>
      </p:pic>
      <p:sp>
        <p:nvSpPr>
          <p:cNvPr id="2" name="矩形 1">
            <a:extLst>
              <a:ext uri="{FF2B5EF4-FFF2-40B4-BE49-F238E27FC236}"/>
            </a:extLst>
          </p:cNvPr>
          <p:cNvSpPr/>
          <p:nvPr/>
        </p:nvSpPr>
        <p:spPr>
          <a:xfrm>
            <a:off x="5724525" y="4835525"/>
            <a:ext cx="2173288" cy="415925"/>
          </a:xfrm>
          <a:prstGeom prst="rect">
            <a:avLst/>
          </a:prstGeom>
        </p:spPr>
        <p:txBody>
          <a:bodyPr wrap="none">
            <a:spAutoFit/>
          </a:bodyPr>
          <a:lstStyle/>
          <a:p>
            <a:pPr algn="ctr" fontAlgn="auto">
              <a:lnSpc>
                <a:spcPct val="150000"/>
              </a:lnSpc>
              <a:spcBef>
                <a:spcPts val="0"/>
              </a:spcBef>
              <a:spcAft>
                <a:spcPts val="0"/>
              </a:spcAft>
              <a:defRPr/>
            </a:pPr>
            <a:r>
              <a:rPr lang="zh-CN" altLang="zh-CN" sz="1400" kern="100" dirty="0">
                <a:solidFill>
                  <a:srgbClr val="FFFFFF"/>
                </a:solidFill>
                <a:latin typeface="微软雅黑" panose="020B0503020204020204" pitchFamily="34" charset="-122"/>
                <a:ea typeface="微软雅黑" panose="020B0503020204020204" pitchFamily="34" charset="-122"/>
              </a:rPr>
              <a:t>吕洞山岩溶台地—峡谷群</a:t>
            </a:r>
            <a:endParaRPr lang="zh-CN" altLang="zh-CN" sz="1400" b="0" kern="100"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矩形 2"/>
          <p:cNvSpPr>
            <a:spLocks noChangeArrowheads="1"/>
          </p:cNvSpPr>
          <p:nvPr/>
        </p:nvSpPr>
        <p:spPr bwMode="auto">
          <a:xfrm>
            <a:off x="323850" y="981075"/>
            <a:ext cx="8280400" cy="3095625"/>
          </a:xfrm>
          <a:prstGeom prst="rect">
            <a:avLst/>
          </a:prstGeom>
          <a:noFill/>
          <a:ln w="9525">
            <a:noFill/>
            <a:miter lim="800000"/>
            <a:headEnd/>
            <a:tailEnd/>
          </a:ln>
        </p:spPr>
        <p:txBody>
          <a:bodyPr/>
          <a:lstStyle/>
          <a:p>
            <a:pPr>
              <a:spcBef>
                <a:spcPct val="20000"/>
              </a:spcBef>
              <a:buClr>
                <a:srgbClr val="FFFFFF"/>
              </a:buClr>
            </a:pPr>
            <a:r>
              <a:rPr lang="en-US" altLang="zh-CN" sz="2400">
                <a:solidFill>
                  <a:srgbClr val="FF0000"/>
                </a:solidFill>
                <a:latin typeface="微软雅黑" pitchFamily="34" charset="-122"/>
                <a:ea typeface="微软雅黑" pitchFamily="34" charset="-122"/>
              </a:rPr>
              <a:t>4</a:t>
            </a:r>
            <a:r>
              <a:rPr lang="zh-CN" altLang="en-US" sz="2400">
                <a:solidFill>
                  <a:srgbClr val="FF0000"/>
                </a:solidFill>
                <a:latin typeface="微软雅黑" pitchFamily="34" charset="-122"/>
                <a:ea typeface="微软雅黑" pitchFamily="34" charset="-122"/>
              </a:rPr>
              <a:t>、岩溶地质生态与少数民族文化融合的典范</a:t>
            </a:r>
            <a:endParaRPr lang="en-US" altLang="zh-CN" sz="2400">
              <a:solidFill>
                <a:srgbClr val="FF0000"/>
              </a:solidFill>
              <a:latin typeface="微软雅黑" pitchFamily="34" charset="-122"/>
              <a:ea typeface="微软雅黑" pitchFamily="34" charset="-122"/>
            </a:endParaRPr>
          </a:p>
        </p:txBody>
      </p:sp>
      <p:sp>
        <p:nvSpPr>
          <p:cNvPr id="97282" name="矩形 3"/>
          <p:cNvSpPr>
            <a:spLocks noChangeArrowheads="1"/>
          </p:cNvSpPr>
          <p:nvPr/>
        </p:nvSpPr>
        <p:spPr bwMode="auto">
          <a:xfrm>
            <a:off x="250825" y="1700213"/>
            <a:ext cx="4584700" cy="3048000"/>
          </a:xfrm>
          <a:prstGeom prst="rect">
            <a:avLst/>
          </a:prstGeom>
          <a:noFill/>
          <a:ln w="9525">
            <a:noFill/>
            <a:miter lim="800000"/>
            <a:headEnd/>
            <a:tailEnd/>
          </a:ln>
        </p:spPr>
        <p:txBody>
          <a:bodyPr>
            <a:spAutoFit/>
          </a:bodyPr>
          <a:lstStyle/>
          <a:p>
            <a:pPr marL="285750" indent="-285750">
              <a:lnSpc>
                <a:spcPct val="150000"/>
              </a:lnSpc>
              <a:buFont typeface="Wingdings" pitchFamily="2" charset="2"/>
              <a:buChar char="Ø"/>
            </a:pPr>
            <a:r>
              <a:rPr lang="zh-CN" altLang="en-US" sz="1600" b="0">
                <a:solidFill>
                  <a:srgbClr val="FFFFFF"/>
                </a:solidFill>
                <a:ea typeface="微软雅黑" pitchFamily="34" charset="-122"/>
              </a:rPr>
              <a:t>园区有</a:t>
            </a:r>
            <a:r>
              <a:rPr lang="en-US" altLang="zh-CN" sz="1600" b="0">
                <a:solidFill>
                  <a:srgbClr val="FFFFFF"/>
                </a:solidFill>
                <a:ea typeface="微软雅黑" pitchFamily="34" charset="-122"/>
              </a:rPr>
              <a:t>21</a:t>
            </a:r>
            <a:r>
              <a:rPr lang="zh-CN" altLang="en-US" sz="1600" b="0">
                <a:solidFill>
                  <a:srgbClr val="FFFFFF"/>
                </a:solidFill>
                <a:ea typeface="微软雅黑" pitchFamily="34" charset="-122"/>
              </a:rPr>
              <a:t>个保护完好的中国传统古村落和</a:t>
            </a:r>
            <a:r>
              <a:rPr lang="en-US" altLang="zh-CN" sz="1600" b="0">
                <a:solidFill>
                  <a:srgbClr val="FFFFFF"/>
                </a:solidFill>
                <a:ea typeface="微软雅黑" pitchFamily="34" charset="-122"/>
              </a:rPr>
              <a:t>14</a:t>
            </a:r>
            <a:r>
              <a:rPr lang="zh-CN" altLang="en-US" sz="1600" b="0">
                <a:solidFill>
                  <a:srgbClr val="FFFFFF"/>
                </a:solidFill>
                <a:ea typeface="微软雅黑" pitchFamily="34" charset="-122"/>
              </a:rPr>
              <a:t>个中国少数民族特色村寨；有</a:t>
            </a:r>
            <a:r>
              <a:rPr lang="en-US" altLang="zh-CN" sz="1600" b="0">
                <a:solidFill>
                  <a:srgbClr val="FFFFFF"/>
                </a:solidFill>
                <a:ea typeface="微软雅黑" pitchFamily="34" charset="-122"/>
              </a:rPr>
              <a:t>26</a:t>
            </a:r>
            <a:r>
              <a:rPr lang="zh-CN" altLang="en-US" sz="1600" b="0">
                <a:solidFill>
                  <a:srgbClr val="FFFFFF"/>
                </a:solidFill>
                <a:ea typeface="微软雅黑" pitchFamily="34" charset="-122"/>
              </a:rPr>
              <a:t>项国家级非物质文化遗产保护名录，“苗族赶秋”入选联合国教科文组织人类非物质文化遗产代表作名录，民族文化景观地质生态景观相得益彰。</a:t>
            </a:r>
            <a:endParaRPr lang="en-US" altLang="zh-CN" sz="1600" b="0">
              <a:solidFill>
                <a:srgbClr val="FFFFFF"/>
              </a:solidFill>
              <a:ea typeface="微软雅黑" pitchFamily="34" charset="-122"/>
            </a:endParaRPr>
          </a:p>
          <a:p>
            <a:pPr marL="285750" indent="-285750">
              <a:lnSpc>
                <a:spcPct val="150000"/>
              </a:lnSpc>
              <a:buFont typeface="Wingdings" pitchFamily="2" charset="2"/>
              <a:buChar char="Ø"/>
            </a:pPr>
            <a:r>
              <a:rPr lang="zh-CN" altLang="en-US" sz="1600" b="0">
                <a:solidFill>
                  <a:srgbClr val="FFFFFF"/>
                </a:solidFill>
                <a:ea typeface="微软雅黑" pitchFamily="34" charset="-122"/>
              </a:rPr>
              <a:t>园区十八洞村是中国“精准扶贫”战略的首创地，为全球扶贫与可持续发展提供了可资借鉴的经验。</a:t>
            </a:r>
          </a:p>
        </p:txBody>
      </p:sp>
      <p:pic>
        <p:nvPicPr>
          <p:cNvPr id="97283" name="图片 5"/>
          <p:cNvPicPr>
            <a:picLocks noChangeAspect="1" noChangeArrowheads="1"/>
          </p:cNvPicPr>
          <p:nvPr/>
        </p:nvPicPr>
        <p:blipFill>
          <a:blip r:embed="rId2"/>
          <a:srcRect b="8562"/>
          <a:stretch>
            <a:fillRect/>
          </a:stretch>
        </p:blipFill>
        <p:spPr bwMode="auto">
          <a:xfrm>
            <a:off x="355600" y="4748213"/>
            <a:ext cx="3784600" cy="1995487"/>
          </a:xfrm>
          <a:prstGeom prst="rect">
            <a:avLst/>
          </a:prstGeom>
          <a:noFill/>
          <a:ln w="9525">
            <a:noFill/>
            <a:miter lim="800000"/>
            <a:headEnd/>
            <a:tailEnd/>
          </a:ln>
        </p:spPr>
      </p:pic>
      <p:pic>
        <p:nvPicPr>
          <p:cNvPr id="97284" name="图片 6" descr="吉斗苗寨 (3)"/>
          <p:cNvPicPr>
            <a:picLocks noChangeAspect="1" noChangeArrowheads="1"/>
          </p:cNvPicPr>
          <p:nvPr/>
        </p:nvPicPr>
        <p:blipFill>
          <a:blip r:embed="rId3"/>
          <a:srcRect/>
          <a:stretch>
            <a:fillRect/>
          </a:stretch>
        </p:blipFill>
        <p:spPr bwMode="auto">
          <a:xfrm>
            <a:off x="4211638" y="4762500"/>
            <a:ext cx="4805362" cy="1997075"/>
          </a:xfrm>
          <a:prstGeom prst="rect">
            <a:avLst/>
          </a:prstGeom>
          <a:noFill/>
          <a:ln w="9525">
            <a:noFill/>
            <a:miter lim="800000"/>
            <a:headEnd/>
            <a:tailEnd/>
          </a:ln>
        </p:spPr>
      </p:pic>
      <p:pic>
        <p:nvPicPr>
          <p:cNvPr id="97285" name="图片 8"/>
          <p:cNvPicPr>
            <a:picLocks noChangeAspect="1" noChangeArrowheads="1"/>
          </p:cNvPicPr>
          <p:nvPr/>
        </p:nvPicPr>
        <p:blipFill>
          <a:blip r:embed="rId4"/>
          <a:srcRect/>
          <a:stretch>
            <a:fillRect/>
          </a:stretch>
        </p:blipFill>
        <p:spPr bwMode="auto">
          <a:xfrm>
            <a:off x="4829175" y="1862138"/>
            <a:ext cx="4175125" cy="272415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extLst>
          </p:cNvPr>
          <p:cNvSpPr/>
          <p:nvPr/>
        </p:nvSpPr>
        <p:spPr>
          <a:xfrm>
            <a:off x="461963" y="2060575"/>
            <a:ext cx="4327525" cy="3784600"/>
          </a:xfrm>
          <a:prstGeom prst="rect">
            <a:avLst/>
          </a:prstGeom>
        </p:spPr>
        <p:txBody>
          <a:bodyPr>
            <a:spAutoFit/>
          </a:bodyPr>
          <a:lstStyle/>
          <a:p>
            <a:pPr algn="just" eaLnBrk="0" hangingPunct="0">
              <a:lnSpc>
                <a:spcPct val="150000"/>
              </a:lnSpc>
              <a:spcAft>
                <a:spcPts val="0"/>
              </a:spcAft>
              <a:defRPr/>
            </a:pPr>
            <a:r>
              <a:rPr lang="en-US" altLang="zh-CN" kern="1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GEO</a:t>
            </a:r>
            <a:r>
              <a:rPr lang="zh-CN" altLang="zh-CN" kern="1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为</a:t>
            </a:r>
            <a:r>
              <a:rPr lang="en-US" altLang="zh-CN" kern="1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a:t>
            </a:r>
            <a:r>
              <a:rPr lang="zh-CN" altLang="zh-CN" kern="1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地球和大地</a:t>
            </a:r>
            <a:r>
              <a:rPr lang="en-US" altLang="zh-CN" kern="1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kern="1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，来源于希腊神话传说：地球之母</a:t>
            </a:r>
            <a:r>
              <a:rPr lang="en-US" altLang="zh-CN" kern="1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kern="1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盖亚（</a:t>
            </a:r>
            <a:r>
              <a:rPr lang="en-US" altLang="zh-CN" kern="1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Gaia</a:t>
            </a:r>
            <a:r>
              <a:rPr lang="zh-CN" altLang="en-US" kern="1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kern="1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PARK</a:t>
            </a:r>
            <a:r>
              <a:rPr lang="zh-CN" altLang="zh-CN" kern="1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为</a:t>
            </a:r>
            <a:r>
              <a:rPr lang="en-US" altLang="zh-CN" kern="1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a:t>
            </a:r>
            <a:r>
              <a:rPr lang="zh-CN" altLang="zh-CN" kern="1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公园</a:t>
            </a:r>
            <a:r>
              <a:rPr lang="en-US" altLang="zh-CN" kern="1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a:t>
            </a:r>
            <a:r>
              <a:rPr lang="zh-CN" altLang="zh-CN" kern="1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kern="1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所以地质公园实质上是指“地球公园” 。</a:t>
            </a:r>
            <a:endParaRPr lang="en-US" altLang="zh-CN" kern="1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a:p>
            <a:pPr algn="just" eaLnBrk="0" hangingPunct="0">
              <a:lnSpc>
                <a:spcPct val="150000"/>
              </a:lnSpc>
              <a:spcAft>
                <a:spcPts val="0"/>
              </a:spcAft>
              <a:defRPr/>
            </a:pPr>
            <a:r>
              <a:rPr lang="zh-CN" altLang="zh-CN" kern="1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地质公园是以其地质科学意义，珍奇秀丽和独特的地质景观为主，融合自然景观与人文景观的自然公园，也是一个学习</a:t>
            </a:r>
            <a:r>
              <a:rPr lang="en-US" altLang="zh-CN" kern="1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a:t>
            </a:r>
            <a:r>
              <a:rPr lang="zh-CN" altLang="zh-CN" kern="1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地质多样性</a:t>
            </a:r>
            <a:r>
              <a:rPr lang="en-US" altLang="zh-CN" kern="1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a:t>
            </a:r>
            <a:r>
              <a:rPr lang="zh-CN" altLang="zh-CN" kern="1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kern="1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a:t>
            </a:r>
            <a:r>
              <a:rPr lang="zh-CN" altLang="zh-CN" kern="1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生物多样性</a:t>
            </a:r>
            <a:r>
              <a:rPr lang="en-US" altLang="zh-CN" kern="1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a:t>
            </a:r>
            <a:r>
              <a:rPr lang="zh-CN" altLang="zh-CN" kern="1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和</a:t>
            </a:r>
            <a:r>
              <a:rPr lang="en-US" altLang="zh-CN" kern="1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a:t>
            </a:r>
            <a:r>
              <a:rPr lang="zh-CN" altLang="zh-CN" kern="1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文化多样性</a:t>
            </a:r>
            <a:r>
              <a:rPr lang="en-US" altLang="zh-CN" kern="1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a:t>
            </a:r>
            <a:r>
              <a:rPr lang="zh-CN" altLang="zh-CN" kern="1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联系的地方。</a:t>
            </a:r>
            <a:endParaRPr lang="zh-CN" altLang="zh-CN" kern="100" dirty="0">
              <a:solidFill>
                <a:schemeClr val="bg1"/>
              </a:solidFill>
              <a:latin typeface="等线" panose="02010600030101010101" pitchFamily="2" charset="-122"/>
              <a:ea typeface="等线" panose="02010600030101010101" pitchFamily="2" charset="-122"/>
              <a:cs typeface="Times New Roman" panose="02020603050405020304" pitchFamily="18" charset="0"/>
            </a:endParaRPr>
          </a:p>
        </p:txBody>
      </p:sp>
      <p:sp>
        <p:nvSpPr>
          <p:cNvPr id="5" name="矩形 4">
            <a:extLst>
              <a:ext uri="{FF2B5EF4-FFF2-40B4-BE49-F238E27FC236}"/>
            </a:extLst>
          </p:cNvPr>
          <p:cNvSpPr/>
          <p:nvPr/>
        </p:nvSpPr>
        <p:spPr>
          <a:xfrm>
            <a:off x="473075" y="908050"/>
            <a:ext cx="5184775" cy="461963"/>
          </a:xfrm>
          <a:prstGeom prst="rect">
            <a:avLst/>
          </a:prstGeom>
        </p:spPr>
        <p:txBody>
          <a:bodyPr>
            <a:spAutoFit/>
          </a:bodyPr>
          <a:lstStyle/>
          <a:p>
            <a:pPr algn="just" eaLnBrk="0" hangingPunct="0">
              <a:spcAft>
                <a:spcPts val="0"/>
              </a:spcAft>
              <a:defRPr/>
            </a:pPr>
            <a:r>
              <a:rPr lang="zh-CN" altLang="zh-CN" sz="2400" b="0" kern="100" dirty="0">
                <a:solidFill>
                  <a:schemeClr val="bg1"/>
                </a:solidFill>
                <a:latin typeface="+mn-ea"/>
                <a:ea typeface="+mn-ea"/>
                <a:cs typeface="Times New Roman" panose="02020603050405020304" pitchFamily="18" charset="0"/>
              </a:rPr>
              <a:t>地质公园（</a:t>
            </a:r>
            <a:r>
              <a:rPr lang="en-US" altLang="zh-CN" sz="2400" b="0" kern="100" dirty="0">
                <a:solidFill>
                  <a:schemeClr val="bg1"/>
                </a:solidFill>
                <a:latin typeface="+mn-ea"/>
                <a:ea typeface="+mn-ea"/>
                <a:cs typeface="Times New Roman" panose="02020603050405020304" pitchFamily="18" charset="0"/>
              </a:rPr>
              <a:t>GEOPARK</a:t>
            </a:r>
            <a:r>
              <a:rPr lang="zh-CN" altLang="zh-CN" sz="2400" b="0" kern="100" dirty="0">
                <a:solidFill>
                  <a:schemeClr val="bg1"/>
                </a:solidFill>
                <a:latin typeface="+mn-ea"/>
                <a:ea typeface="+mn-ea"/>
                <a:cs typeface="Times New Roman" panose="02020603050405020304" pitchFamily="18" charset="0"/>
              </a:rPr>
              <a:t>）是什么呢？</a:t>
            </a:r>
          </a:p>
        </p:txBody>
      </p:sp>
      <p:pic>
        <p:nvPicPr>
          <p:cNvPr id="39939" name="Picture 2" descr="See the source image"/>
          <p:cNvPicPr>
            <a:picLocks noChangeAspect="1" noChangeArrowheads="1"/>
          </p:cNvPicPr>
          <p:nvPr/>
        </p:nvPicPr>
        <p:blipFill>
          <a:blip r:embed="rId2"/>
          <a:srcRect/>
          <a:stretch>
            <a:fillRect/>
          </a:stretch>
        </p:blipFill>
        <p:spPr bwMode="auto">
          <a:xfrm>
            <a:off x="5378450" y="1916113"/>
            <a:ext cx="3275013" cy="4365625"/>
          </a:xfrm>
          <a:prstGeom prst="rect">
            <a:avLst/>
          </a:prstGeom>
          <a:noFill/>
          <a:ln w="9525">
            <a:noFill/>
            <a:miter lim="800000"/>
            <a:headEnd/>
            <a:tailEnd/>
          </a:ln>
        </p:spPr>
      </p:pic>
      <p:sp>
        <p:nvSpPr>
          <p:cNvPr id="39940" name="矩形 5"/>
          <p:cNvSpPr>
            <a:spLocks noChangeArrowheads="1"/>
          </p:cNvSpPr>
          <p:nvPr/>
        </p:nvSpPr>
        <p:spPr bwMode="auto">
          <a:xfrm>
            <a:off x="5546725" y="6381750"/>
            <a:ext cx="2938463" cy="307975"/>
          </a:xfrm>
          <a:prstGeom prst="rect">
            <a:avLst/>
          </a:prstGeom>
          <a:noFill/>
          <a:ln w="9525">
            <a:noFill/>
            <a:miter lim="800000"/>
            <a:headEnd/>
            <a:tailEnd/>
          </a:ln>
        </p:spPr>
        <p:txBody>
          <a:bodyPr wrap="none">
            <a:spAutoFit/>
          </a:bodyPr>
          <a:lstStyle/>
          <a:p>
            <a:pPr eaLnBrk="0" hangingPunct="0"/>
            <a:r>
              <a:rPr lang="zh-CN" altLang="en-US" sz="1400">
                <a:solidFill>
                  <a:schemeClr val="bg1"/>
                </a:solidFill>
              </a:rPr>
              <a:t>盖亚 </a:t>
            </a:r>
            <a:r>
              <a:rPr lang="en-US" altLang="zh-CN" sz="1400">
                <a:solidFill>
                  <a:schemeClr val="bg1"/>
                </a:solidFill>
              </a:rPr>
              <a:t>——</a:t>
            </a:r>
            <a:r>
              <a:rPr lang="zh-CN" altLang="en-US" sz="1400">
                <a:solidFill>
                  <a:schemeClr val="bg1"/>
                </a:solidFill>
              </a:rPr>
              <a:t>古希腊神话中的大地之神</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extLst>
          </p:cNvPr>
          <p:cNvSpPr>
            <a:spLocks noGrp="1"/>
          </p:cNvSpPr>
          <p:nvPr>
            <p:ph type="ctrTitle"/>
          </p:nvPr>
        </p:nvSpPr>
        <p:spPr>
          <a:xfrm>
            <a:off x="684213" y="1844675"/>
            <a:ext cx="7772400" cy="1470025"/>
          </a:xfrm>
        </p:spPr>
        <p:txBody>
          <a:bodyPr/>
          <a:lstStyle/>
          <a:p>
            <a:pPr>
              <a:defRPr/>
            </a:pPr>
            <a:r>
              <a:rPr lang="en-US" altLang="zh-CN" sz="8800" dirty="0">
                <a:latin typeface="Bodoni MT Black" pitchFamily="18" charset="0"/>
              </a:rPr>
              <a:t>4</a:t>
            </a:r>
            <a:endParaRPr lang="zh-CN" altLang="en-US" sz="8800" dirty="0">
              <a:latin typeface="Bodoni MT Black" pitchFamily="18" charset="0"/>
            </a:endParaRPr>
          </a:p>
        </p:txBody>
      </p:sp>
      <p:sp>
        <p:nvSpPr>
          <p:cNvPr id="5" name="副标题 4">
            <a:extLst>
              <a:ext uri="{FF2B5EF4-FFF2-40B4-BE49-F238E27FC236}"/>
            </a:extLst>
          </p:cNvPr>
          <p:cNvSpPr>
            <a:spLocks noGrp="1"/>
          </p:cNvSpPr>
          <p:nvPr>
            <p:ph type="subTitle" idx="1"/>
          </p:nvPr>
        </p:nvSpPr>
        <p:spPr>
          <a:xfrm>
            <a:off x="1116013" y="3429000"/>
            <a:ext cx="7056437" cy="863600"/>
          </a:xfrm>
        </p:spPr>
        <p:txBody>
          <a:bodyPr/>
          <a:lstStyle/>
          <a:p>
            <a:pPr>
              <a:defRPr/>
            </a:pPr>
            <a:r>
              <a:rPr lang="zh-CN" altLang="en-US" sz="4800" dirty="0">
                <a:cs typeface="+mn-cs"/>
              </a:rPr>
              <a:t>地质公园的志愿者活动</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extLst>
          </p:cNvPr>
          <p:cNvSpPr>
            <a:spLocks noGrp="1"/>
          </p:cNvSpPr>
          <p:nvPr>
            <p:ph idx="1"/>
          </p:nvPr>
        </p:nvSpPr>
        <p:spPr>
          <a:xfrm>
            <a:off x="611188" y="1876425"/>
            <a:ext cx="3581400" cy="1524000"/>
          </a:xfrm>
        </p:spPr>
        <p:txBody>
          <a:bodyPr rtlCol="0">
            <a:normAutofit fontScale="92500"/>
          </a:bodyPr>
          <a:lstStyle/>
          <a:p>
            <a:pPr eaLnBrk="1" fontAlgn="auto" hangingPunct="1">
              <a:spcAft>
                <a:spcPts val="0"/>
              </a:spcAft>
              <a:defRPr/>
            </a:pPr>
            <a:r>
              <a:rPr lang="zh-CN" altLang="en-US" sz="2400" dirty="0">
                <a:cs typeface="+mn-cs"/>
              </a:rPr>
              <a:t>与科研院校合作</a:t>
            </a:r>
            <a:endParaRPr lang="en-US" altLang="zh-CN" sz="2400" dirty="0">
              <a:cs typeface="+mn-cs"/>
            </a:endParaRPr>
          </a:p>
          <a:p>
            <a:pPr marL="0" indent="0" eaLnBrk="1" fontAlgn="auto" hangingPunct="1">
              <a:spcAft>
                <a:spcPts val="0"/>
              </a:spcAft>
              <a:buFontTx/>
              <a:buNone/>
              <a:defRPr/>
            </a:pPr>
            <a:r>
              <a:rPr lang="en-US" altLang="zh-CN" sz="2400" dirty="0">
                <a:cs typeface="+mn-cs"/>
              </a:rPr>
              <a:t>   ——</a:t>
            </a:r>
            <a:r>
              <a:rPr lang="zh-CN" altLang="en-US" sz="2400" dirty="0">
                <a:cs typeface="+mn-cs"/>
              </a:rPr>
              <a:t>科研教学</a:t>
            </a:r>
            <a:r>
              <a:rPr lang="en-US" altLang="zh-CN" sz="2400" dirty="0">
                <a:cs typeface="+mn-cs"/>
              </a:rPr>
              <a:t>/</a:t>
            </a:r>
            <a:r>
              <a:rPr lang="zh-CN" altLang="en-US" sz="2400" dirty="0">
                <a:cs typeface="+mn-cs"/>
              </a:rPr>
              <a:t>实习基地</a:t>
            </a:r>
            <a:endParaRPr lang="en-US" altLang="zh-CN" sz="2400" dirty="0">
              <a:cs typeface="+mn-cs"/>
            </a:endParaRPr>
          </a:p>
          <a:p>
            <a:pPr marL="0" indent="0" eaLnBrk="1" fontAlgn="auto" hangingPunct="1">
              <a:spcAft>
                <a:spcPts val="0"/>
              </a:spcAft>
              <a:buFontTx/>
              <a:buNone/>
              <a:defRPr/>
            </a:pPr>
            <a:r>
              <a:rPr lang="en-US" altLang="zh-CN" sz="2400" dirty="0">
                <a:cs typeface="+mn-cs"/>
              </a:rPr>
              <a:t>   ——</a:t>
            </a:r>
            <a:r>
              <a:rPr lang="zh-CN" altLang="en-US" sz="2400" dirty="0">
                <a:cs typeface="+mn-cs"/>
              </a:rPr>
              <a:t>国土资源科普基地</a:t>
            </a:r>
            <a:endParaRPr lang="en-US" altLang="zh-CN" sz="2400" dirty="0">
              <a:cs typeface="+mn-cs"/>
            </a:endParaRPr>
          </a:p>
          <a:p>
            <a:pPr eaLnBrk="1" fontAlgn="auto" hangingPunct="1">
              <a:spcAft>
                <a:spcPts val="0"/>
              </a:spcAft>
              <a:defRPr/>
            </a:pPr>
            <a:endParaRPr lang="zh-CN" altLang="en-US" sz="2400" dirty="0">
              <a:cs typeface="+mn-cs"/>
            </a:endParaRPr>
          </a:p>
        </p:txBody>
      </p:sp>
      <p:pic>
        <p:nvPicPr>
          <p:cNvPr id="99330" name="Picture 5"/>
          <p:cNvPicPr>
            <a:picLocks noChangeAspect="1" noChangeArrowheads="1"/>
          </p:cNvPicPr>
          <p:nvPr/>
        </p:nvPicPr>
        <p:blipFill>
          <a:blip r:embed="rId2"/>
          <a:srcRect/>
          <a:stretch>
            <a:fillRect/>
          </a:stretch>
        </p:blipFill>
        <p:spPr bwMode="auto">
          <a:xfrm>
            <a:off x="4660900" y="3195638"/>
            <a:ext cx="4232275" cy="3011487"/>
          </a:xfrm>
          <a:prstGeom prst="rect">
            <a:avLst/>
          </a:prstGeom>
          <a:noFill/>
          <a:ln w="9525">
            <a:noFill/>
            <a:miter lim="800000"/>
            <a:headEnd/>
            <a:tailEnd/>
          </a:ln>
        </p:spPr>
      </p:pic>
      <p:pic>
        <p:nvPicPr>
          <p:cNvPr id="99331" name="Picture 9" descr="中国地质大学（北京）大学生志愿讲解实践活动"/>
          <p:cNvPicPr>
            <a:picLocks noChangeAspect="1" noChangeArrowheads="1"/>
          </p:cNvPicPr>
          <p:nvPr/>
        </p:nvPicPr>
        <p:blipFill>
          <a:blip r:embed="rId3"/>
          <a:srcRect/>
          <a:stretch>
            <a:fillRect/>
          </a:stretch>
        </p:blipFill>
        <p:spPr bwMode="auto">
          <a:xfrm>
            <a:off x="552450" y="3216275"/>
            <a:ext cx="3987800" cy="2990850"/>
          </a:xfrm>
          <a:prstGeom prst="rect">
            <a:avLst/>
          </a:prstGeom>
          <a:noFill/>
          <a:ln w="9525">
            <a:noFill/>
            <a:miter lim="800000"/>
            <a:headEnd/>
            <a:tailEnd/>
          </a:ln>
        </p:spPr>
      </p:pic>
      <p:sp>
        <p:nvSpPr>
          <p:cNvPr id="99332" name="矩形 7"/>
          <p:cNvSpPr>
            <a:spLocks noChangeArrowheads="1"/>
          </p:cNvSpPr>
          <p:nvPr/>
        </p:nvSpPr>
        <p:spPr bwMode="auto">
          <a:xfrm>
            <a:off x="250825" y="903288"/>
            <a:ext cx="2890838" cy="636587"/>
          </a:xfrm>
          <a:prstGeom prst="rect">
            <a:avLst/>
          </a:prstGeom>
          <a:noFill/>
          <a:ln w="9525">
            <a:noFill/>
            <a:miter lim="800000"/>
            <a:headEnd/>
            <a:tailEnd/>
          </a:ln>
        </p:spPr>
        <p:txBody>
          <a:bodyPr wrap="none">
            <a:spAutoFit/>
          </a:bodyPr>
          <a:lstStyle/>
          <a:p>
            <a:pPr eaLnBrk="0" hangingPunct="0">
              <a:lnSpc>
                <a:spcPct val="150000"/>
              </a:lnSpc>
            </a:pPr>
            <a:r>
              <a:rPr lang="en-US" altLang="zh-CN" sz="2800">
                <a:solidFill>
                  <a:schemeClr val="bg1"/>
                </a:solidFill>
                <a:latin typeface="黑体" pitchFamily="49" charset="-122"/>
                <a:ea typeface="黑体" pitchFamily="49" charset="-122"/>
              </a:rPr>
              <a:t>1</a:t>
            </a:r>
            <a:r>
              <a:rPr lang="zh-CN" altLang="en-US" sz="2800">
                <a:solidFill>
                  <a:schemeClr val="bg1"/>
                </a:solidFill>
                <a:latin typeface="黑体" pitchFamily="49" charset="-122"/>
                <a:ea typeface="黑体" pitchFamily="49" charset="-122"/>
              </a:rPr>
              <a:t>、开展科普活动</a:t>
            </a:r>
            <a:endParaRPr lang="en-US" altLang="zh-CN" sz="2800">
              <a:solidFill>
                <a:schemeClr val="bg1"/>
              </a:solidFill>
              <a:latin typeface="黑体" pitchFamily="49" charset="-122"/>
              <a:ea typeface="黑体" pitchFamily="49" charset="-122"/>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图片 9"/>
          <p:cNvPicPr>
            <a:picLocks noChangeAspect="1"/>
          </p:cNvPicPr>
          <p:nvPr/>
        </p:nvPicPr>
        <p:blipFill>
          <a:blip r:embed="rId2"/>
          <a:srcRect/>
          <a:stretch>
            <a:fillRect/>
          </a:stretch>
        </p:blipFill>
        <p:spPr bwMode="auto">
          <a:xfrm>
            <a:off x="17463" y="4176713"/>
            <a:ext cx="2833687" cy="2252662"/>
          </a:xfrm>
          <a:prstGeom prst="rect">
            <a:avLst/>
          </a:prstGeom>
          <a:noFill/>
          <a:ln w="9525">
            <a:noFill/>
            <a:miter lim="800000"/>
            <a:headEnd/>
            <a:tailEnd/>
          </a:ln>
        </p:spPr>
      </p:pic>
      <p:pic>
        <p:nvPicPr>
          <p:cNvPr id="100354" name="图片 11"/>
          <p:cNvPicPr>
            <a:picLocks noChangeAspect="1"/>
          </p:cNvPicPr>
          <p:nvPr/>
        </p:nvPicPr>
        <p:blipFill>
          <a:blip r:embed="rId3"/>
          <a:srcRect/>
          <a:stretch>
            <a:fillRect/>
          </a:stretch>
        </p:blipFill>
        <p:spPr bwMode="auto">
          <a:xfrm>
            <a:off x="0" y="1752600"/>
            <a:ext cx="2867025" cy="2254250"/>
          </a:xfrm>
          <a:prstGeom prst="rect">
            <a:avLst/>
          </a:prstGeom>
          <a:noFill/>
          <a:ln w="9525">
            <a:noFill/>
            <a:miter lim="800000"/>
            <a:headEnd/>
            <a:tailEnd/>
          </a:ln>
        </p:spPr>
      </p:pic>
      <p:pic>
        <p:nvPicPr>
          <p:cNvPr id="100355" name="图片 2"/>
          <p:cNvPicPr>
            <a:picLocks noChangeAspect="1"/>
          </p:cNvPicPr>
          <p:nvPr/>
        </p:nvPicPr>
        <p:blipFill>
          <a:blip r:embed="rId4"/>
          <a:srcRect/>
          <a:stretch>
            <a:fillRect/>
          </a:stretch>
        </p:blipFill>
        <p:spPr bwMode="auto">
          <a:xfrm>
            <a:off x="6199188" y="4175125"/>
            <a:ext cx="2833687" cy="2254250"/>
          </a:xfrm>
          <a:prstGeom prst="rect">
            <a:avLst/>
          </a:prstGeom>
          <a:noFill/>
          <a:ln w="9525">
            <a:noFill/>
            <a:miter lim="800000"/>
            <a:headEnd/>
            <a:tailEnd/>
          </a:ln>
        </p:spPr>
      </p:pic>
      <p:pic>
        <p:nvPicPr>
          <p:cNvPr id="100356" name="图片 7"/>
          <p:cNvPicPr>
            <a:picLocks noChangeAspect="1"/>
          </p:cNvPicPr>
          <p:nvPr/>
        </p:nvPicPr>
        <p:blipFill>
          <a:blip r:embed="rId5"/>
          <a:srcRect/>
          <a:stretch>
            <a:fillRect/>
          </a:stretch>
        </p:blipFill>
        <p:spPr bwMode="auto">
          <a:xfrm>
            <a:off x="6199188" y="1676400"/>
            <a:ext cx="2944812" cy="2366963"/>
          </a:xfrm>
          <a:prstGeom prst="rect">
            <a:avLst/>
          </a:prstGeom>
          <a:noFill/>
          <a:ln w="9525">
            <a:noFill/>
            <a:miter lim="800000"/>
            <a:headEnd/>
            <a:tailEnd/>
          </a:ln>
        </p:spPr>
      </p:pic>
      <p:pic>
        <p:nvPicPr>
          <p:cNvPr id="100357" name="图片 20"/>
          <p:cNvPicPr>
            <a:picLocks noChangeAspect="1"/>
          </p:cNvPicPr>
          <p:nvPr/>
        </p:nvPicPr>
        <p:blipFill>
          <a:blip r:embed="rId6"/>
          <a:srcRect/>
          <a:stretch>
            <a:fillRect/>
          </a:stretch>
        </p:blipFill>
        <p:spPr bwMode="auto">
          <a:xfrm>
            <a:off x="0" y="6421438"/>
            <a:ext cx="9144000" cy="463550"/>
          </a:xfrm>
          <a:prstGeom prst="rect">
            <a:avLst/>
          </a:prstGeom>
          <a:noFill/>
          <a:ln w="9525">
            <a:noFill/>
            <a:miter lim="800000"/>
            <a:headEnd/>
            <a:tailEnd/>
          </a:ln>
        </p:spPr>
      </p:pic>
      <p:pic>
        <p:nvPicPr>
          <p:cNvPr id="100358" name="图片 30"/>
          <p:cNvPicPr>
            <a:picLocks noChangeAspect="1"/>
          </p:cNvPicPr>
          <p:nvPr/>
        </p:nvPicPr>
        <p:blipFill>
          <a:blip r:embed="rId7"/>
          <a:srcRect/>
          <a:stretch>
            <a:fillRect/>
          </a:stretch>
        </p:blipFill>
        <p:spPr bwMode="auto">
          <a:xfrm>
            <a:off x="0" y="6421438"/>
            <a:ext cx="9144000" cy="463550"/>
          </a:xfrm>
          <a:prstGeom prst="rect">
            <a:avLst/>
          </a:prstGeom>
          <a:noFill/>
          <a:ln w="9525">
            <a:noFill/>
            <a:miter lim="800000"/>
            <a:headEnd/>
            <a:tailEnd/>
          </a:ln>
        </p:spPr>
      </p:pic>
      <p:grpSp>
        <p:nvGrpSpPr>
          <p:cNvPr id="100359" name="组合 19"/>
          <p:cNvGrpSpPr>
            <a:grpSpLocks/>
          </p:cNvGrpSpPr>
          <p:nvPr/>
        </p:nvGrpSpPr>
        <p:grpSpPr bwMode="auto">
          <a:xfrm>
            <a:off x="250825" y="615950"/>
            <a:ext cx="2133600" cy="762000"/>
            <a:chOff x="2759576" y="436556"/>
            <a:chExt cx="3325084" cy="324066"/>
          </a:xfrm>
        </p:grpSpPr>
        <p:sp>
          <p:nvSpPr>
            <p:cNvPr id="100364" name="Rectangle 8"/>
            <p:cNvSpPr>
              <a:spLocks noChangeArrowheads="1"/>
            </p:cNvSpPr>
            <p:nvPr/>
          </p:nvSpPr>
          <p:spPr bwMode="auto">
            <a:xfrm>
              <a:off x="2875002" y="543702"/>
              <a:ext cx="3094231" cy="216920"/>
            </a:xfrm>
            <a:custGeom>
              <a:avLst/>
              <a:gdLst>
                <a:gd name="T0" fmla="*/ 0 w 3093568"/>
                <a:gd name="T1" fmla="*/ 0 h 271442"/>
                <a:gd name="T2" fmla="*/ 3096882 w 3093568"/>
                <a:gd name="T3" fmla="*/ 0 h 271442"/>
                <a:gd name="T4" fmla="*/ 3096882 w 3093568"/>
                <a:gd name="T5" fmla="*/ 88469 h 271442"/>
                <a:gd name="T6" fmla="*/ 0 w 3093568"/>
                <a:gd name="T7" fmla="*/ 88469 h 271442"/>
                <a:gd name="T8" fmla="*/ 0 w 3093568"/>
                <a:gd name="T9" fmla="*/ 0 h 271442"/>
                <a:gd name="T10" fmla="*/ 0 60000 65536"/>
                <a:gd name="T11" fmla="*/ 0 60000 65536"/>
                <a:gd name="T12" fmla="*/ 0 60000 65536"/>
                <a:gd name="T13" fmla="*/ 0 60000 65536"/>
                <a:gd name="T14" fmla="*/ 0 60000 65536"/>
                <a:gd name="T15" fmla="*/ 0 w 3093568"/>
                <a:gd name="T16" fmla="*/ 0 h 271442"/>
                <a:gd name="T17" fmla="*/ 3093568 w 3093568"/>
                <a:gd name="T18" fmla="*/ 271442 h 271442"/>
              </a:gdLst>
              <a:ahLst/>
              <a:cxnLst>
                <a:cxn ang="T10">
                  <a:pos x="T0" y="T1"/>
                </a:cxn>
                <a:cxn ang="T11">
                  <a:pos x="T2" y="T3"/>
                </a:cxn>
                <a:cxn ang="T12">
                  <a:pos x="T4" y="T5"/>
                </a:cxn>
                <a:cxn ang="T13">
                  <a:pos x="T6" y="T7"/>
                </a:cxn>
                <a:cxn ang="T14">
                  <a:pos x="T8" y="T9"/>
                </a:cxn>
              </a:cxnLst>
              <a:rect l="T15" t="T16" r="T17" b="T18"/>
              <a:pathLst>
                <a:path w="3093568" h="271442">
                  <a:moveTo>
                    <a:pt x="0" y="0"/>
                  </a:moveTo>
                  <a:lnTo>
                    <a:pt x="3093568" y="0"/>
                  </a:lnTo>
                  <a:lnTo>
                    <a:pt x="3093568" y="271442"/>
                  </a:lnTo>
                  <a:cubicBezTo>
                    <a:pt x="1777407" y="81360"/>
                    <a:pt x="1788744" y="3494"/>
                    <a:pt x="0" y="271442"/>
                  </a:cubicBezTo>
                  <a:lnTo>
                    <a:pt x="0" y="0"/>
                  </a:lnTo>
                  <a:close/>
                </a:path>
              </a:pathLst>
            </a:custGeom>
            <a:solidFill>
              <a:srgbClr val="DDDDDD">
                <a:alpha val="79999"/>
              </a:srgbClr>
            </a:solidFill>
            <a:ln w="9525">
              <a:noFill/>
              <a:round/>
              <a:headEnd/>
              <a:tailEnd/>
            </a:ln>
          </p:spPr>
          <p:txBody>
            <a:bodyPr wrap="none" anchor="ctr"/>
            <a:lstStyle/>
            <a:p>
              <a:endParaRPr lang="zh-CN" altLang="en-US"/>
            </a:p>
          </p:txBody>
        </p:sp>
        <p:sp>
          <p:nvSpPr>
            <p:cNvPr id="33" name="矩形 32">
              <a:extLst>
                <a:ext uri="{FF2B5EF4-FFF2-40B4-BE49-F238E27FC236}"/>
              </a:extLst>
            </p:cNvPr>
            <p:cNvSpPr/>
            <p:nvPr/>
          </p:nvSpPr>
          <p:spPr>
            <a:xfrm>
              <a:off x="2759576" y="436556"/>
              <a:ext cx="3325084" cy="199841"/>
            </a:xfrm>
            <a:prstGeom prst="rect">
              <a:avLst/>
            </a:prstGeom>
            <a:solidFill>
              <a:srgbClr val="0070C0"/>
            </a:solidFill>
            <a:ln w="12700">
              <a:noFill/>
            </a:ln>
            <a:effectLst/>
          </p:spPr>
          <p:txBody>
            <a:bodyPr anchor="ctr">
              <a:spAutoFit/>
            </a:bodyPr>
            <a:lstStyle/>
            <a:p>
              <a:pPr algn="ctr" eaLnBrk="0" hangingPunct="0">
                <a:defRPr/>
              </a:pPr>
              <a:r>
                <a:rPr lang="zh-CN" altLang="en-US" dirty="0">
                  <a:solidFill>
                    <a:schemeClr val="bg1"/>
                  </a:solidFill>
                  <a:latin typeface="+mn-ea"/>
                  <a:ea typeface="宋体" panose="02010600030101010101" pitchFamily="2" charset="-122"/>
                </a:rPr>
                <a:t>科普活动</a:t>
              </a:r>
              <a:endParaRPr lang="en-US" altLang="zh-CN" dirty="0">
                <a:solidFill>
                  <a:schemeClr val="bg1"/>
                </a:solidFill>
                <a:latin typeface="+mn-ea"/>
                <a:ea typeface="宋体" panose="02010600030101010101" pitchFamily="2" charset="-122"/>
              </a:endParaRPr>
            </a:p>
          </p:txBody>
        </p:sp>
      </p:grpSp>
      <p:pic>
        <p:nvPicPr>
          <p:cNvPr id="100360" name="Picture 1" descr="D:\20150722科普活动\IMG_1379.JPG"/>
          <p:cNvPicPr>
            <a:picLocks noChangeAspect="1" noChangeArrowheads="1"/>
          </p:cNvPicPr>
          <p:nvPr/>
        </p:nvPicPr>
        <p:blipFill>
          <a:blip r:embed="rId8"/>
          <a:srcRect/>
          <a:stretch>
            <a:fillRect/>
          </a:stretch>
        </p:blipFill>
        <p:spPr bwMode="auto">
          <a:xfrm>
            <a:off x="3124200" y="1676400"/>
            <a:ext cx="2894013" cy="2314575"/>
          </a:xfrm>
          <a:prstGeom prst="rect">
            <a:avLst/>
          </a:prstGeom>
          <a:noFill/>
          <a:ln w="9525">
            <a:noFill/>
            <a:miter lim="800000"/>
            <a:headEnd/>
            <a:tailEnd/>
          </a:ln>
        </p:spPr>
      </p:pic>
      <p:pic>
        <p:nvPicPr>
          <p:cNvPr id="100361" name="Picture 1" descr="D:\未命名文件夹\5F7A4378.JPG"/>
          <p:cNvPicPr>
            <a:picLocks noChangeAspect="1" noChangeArrowheads="1"/>
          </p:cNvPicPr>
          <p:nvPr/>
        </p:nvPicPr>
        <p:blipFill>
          <a:blip r:embed="rId9"/>
          <a:srcRect/>
          <a:stretch>
            <a:fillRect/>
          </a:stretch>
        </p:blipFill>
        <p:spPr bwMode="auto">
          <a:xfrm>
            <a:off x="3071813" y="4103688"/>
            <a:ext cx="2928937" cy="2343150"/>
          </a:xfrm>
          <a:prstGeom prst="rect">
            <a:avLst/>
          </a:prstGeom>
          <a:noFill/>
          <a:ln w="9525">
            <a:noFill/>
            <a:miter lim="800000"/>
            <a:headEnd/>
            <a:tailEnd/>
          </a:ln>
        </p:spPr>
      </p:pic>
      <p:pic>
        <p:nvPicPr>
          <p:cNvPr id="100362" name="图片 21"/>
          <p:cNvPicPr>
            <a:picLocks noChangeAspect="1"/>
          </p:cNvPicPr>
          <p:nvPr/>
        </p:nvPicPr>
        <p:blipFill>
          <a:blip r:embed="rId6"/>
          <a:srcRect/>
          <a:stretch>
            <a:fillRect/>
          </a:stretch>
        </p:blipFill>
        <p:spPr bwMode="auto">
          <a:xfrm>
            <a:off x="0" y="6394450"/>
            <a:ext cx="9144000" cy="463550"/>
          </a:xfrm>
          <a:prstGeom prst="rect">
            <a:avLst/>
          </a:prstGeom>
          <a:noFill/>
          <a:ln w="9525">
            <a:noFill/>
            <a:miter lim="800000"/>
            <a:headEnd/>
            <a:tailEnd/>
          </a:ln>
        </p:spPr>
      </p:pic>
      <p:sp>
        <p:nvSpPr>
          <p:cNvPr id="2" name="内容占位符 1">
            <a:extLst>
              <a:ext uri="{FF2B5EF4-FFF2-40B4-BE49-F238E27FC236}"/>
            </a:extLst>
          </p:cNvPr>
          <p:cNvSpPr>
            <a:spLocks noGrp="1"/>
          </p:cNvSpPr>
          <p:nvPr>
            <p:ph idx="1"/>
          </p:nvPr>
        </p:nvSpPr>
        <p:spPr/>
        <p:txBody>
          <a:bodyPr/>
          <a:lstStyle/>
          <a:p>
            <a:pPr>
              <a:defRPr/>
            </a:pPr>
            <a:endParaRPr lang="zh-CN" altLang="en-US">
              <a:cs typeface="+mn-cs"/>
            </a:endParaRPr>
          </a:p>
        </p:txBody>
      </p:sp>
    </p:spTree>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1792288" y="5513388"/>
            <a:ext cx="5486400" cy="566737"/>
          </a:xfrm>
        </p:spPr>
        <p:txBody>
          <a:bodyPr/>
          <a:lstStyle/>
          <a:p>
            <a:pPr>
              <a:defRPr/>
            </a:pPr>
            <a:r>
              <a:rPr lang="zh-CN" altLang="en-US" dirty="0"/>
              <a:t>小学生在咸淡水分界线科普</a:t>
            </a:r>
          </a:p>
        </p:txBody>
      </p:sp>
      <p:pic>
        <p:nvPicPr>
          <p:cNvPr id="101378" name="图片占位符 6"/>
          <p:cNvPicPr>
            <a:picLocks noGrp="1" noChangeAspect="1"/>
          </p:cNvPicPr>
          <p:nvPr>
            <p:ph type="pic" idx="1"/>
          </p:nvPr>
        </p:nvPicPr>
        <p:blipFill>
          <a:blip r:embed="rId2"/>
          <a:srcRect t="3418" b="3418"/>
          <a:stretch>
            <a:fillRect/>
          </a:stretch>
        </p:blipFill>
        <p:spPr>
          <a:xfrm>
            <a:off x="539750" y="260350"/>
            <a:ext cx="8064500" cy="5184775"/>
          </a:xfrm>
        </p:spPr>
      </p:pic>
      <p:sp>
        <p:nvSpPr>
          <p:cNvPr id="6" name="文本占位符 5"/>
          <p:cNvSpPr>
            <a:spLocks noGrp="1"/>
          </p:cNvSpPr>
          <p:nvPr>
            <p:ph type="body" sz="half" idx="2"/>
          </p:nvPr>
        </p:nvSpPr>
        <p:spPr>
          <a:xfrm>
            <a:off x="3563938" y="6097588"/>
            <a:ext cx="5486400" cy="804862"/>
          </a:xfrm>
        </p:spPr>
        <p:txBody>
          <a:bodyPr/>
          <a:lstStyle/>
          <a:p>
            <a:pPr>
              <a:defRPr/>
            </a:pPr>
            <a:r>
              <a:rPr lang="zh-CN" altLang="en-US" dirty="0">
                <a:cs typeface="+mn-cs"/>
              </a:rPr>
              <a:t>取水样，尝咸淡。</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3 Imagen" descr="_MG_4936.jpg"/>
          <p:cNvPicPr>
            <a:picLocks noChangeAspect="1"/>
          </p:cNvPicPr>
          <p:nvPr/>
        </p:nvPicPr>
        <p:blipFill>
          <a:blip r:embed="rId2"/>
          <a:srcRect r="-5322" b="-684"/>
          <a:stretch>
            <a:fillRect/>
          </a:stretch>
        </p:blipFill>
        <p:spPr bwMode="auto">
          <a:xfrm>
            <a:off x="755650" y="549275"/>
            <a:ext cx="7848600" cy="4535488"/>
          </a:xfrm>
          <a:prstGeom prst="rect">
            <a:avLst/>
          </a:prstGeom>
          <a:ln>
            <a:noFill/>
          </a:ln>
          <a:effectLst>
            <a:outerShdw blurRad="292100" dist="139700" dir="2700000" algn="tl" rotWithShape="0">
              <a:srgbClr val="333333">
                <a:alpha val="65000"/>
              </a:srgbClr>
            </a:outerShdw>
          </a:effectLst>
        </p:spPr>
      </p:pic>
      <p:sp>
        <p:nvSpPr>
          <p:cNvPr id="2" name="标题 1"/>
          <p:cNvSpPr>
            <a:spLocks noGrp="1"/>
          </p:cNvSpPr>
          <p:nvPr>
            <p:ph type="title"/>
          </p:nvPr>
        </p:nvSpPr>
        <p:spPr>
          <a:xfrm>
            <a:off x="107950" y="5310188"/>
            <a:ext cx="8604250" cy="998537"/>
          </a:xfrm>
        </p:spPr>
        <p:txBody>
          <a:bodyPr/>
          <a:lstStyle/>
          <a:p>
            <a:pPr>
              <a:defRPr/>
            </a:pPr>
            <a:r>
              <a:rPr lang="zh-CN" altLang="en-US" dirty="0"/>
              <a:t>西班牙建立了</a:t>
            </a:r>
            <a:r>
              <a:rPr lang="en-US" altLang="zh-CN" dirty="0"/>
              <a:t>17</a:t>
            </a:r>
            <a:r>
              <a:rPr lang="zh-CN" altLang="en-US" dirty="0"/>
              <a:t>处“</a:t>
            </a:r>
            <a:r>
              <a:rPr lang="en-US" altLang="zh-CN" dirty="0" err="1"/>
              <a:t>Geocentros</a:t>
            </a:r>
            <a:r>
              <a:rPr lang="en-US" altLang="zh-CN" dirty="0"/>
              <a:t> (</a:t>
            </a:r>
            <a:r>
              <a:rPr lang="zh-CN" altLang="en-US" dirty="0"/>
              <a:t>地质校园</a:t>
            </a:r>
            <a:r>
              <a:rPr lang="en-US" altLang="zh-CN" dirty="0"/>
              <a:t>)”</a:t>
            </a:r>
            <a:r>
              <a:rPr lang="zh-CN" altLang="en-US" dirty="0"/>
              <a:t>，</a:t>
            </a:r>
            <a:r>
              <a:rPr lang="en-US" altLang="zh-CN" dirty="0"/>
              <a:t/>
            </a:r>
            <a:br>
              <a:rPr lang="en-US" altLang="zh-CN" dirty="0"/>
            </a:br>
            <a:r>
              <a:rPr lang="zh-CN" altLang="en-US" dirty="0"/>
              <a:t>分别设置在地质公园园区内的小学、中学、</a:t>
            </a:r>
            <a:r>
              <a:rPr lang="en-US" altLang="zh-CN" dirty="0"/>
              <a:t/>
            </a:r>
            <a:br>
              <a:rPr lang="en-US" altLang="zh-CN" dirty="0"/>
            </a:br>
            <a:r>
              <a:rPr lang="zh-CN" altLang="en-US" dirty="0"/>
              <a:t>成人教育中心和教师培训中心。</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标题 1"/>
          <p:cNvSpPr>
            <a:spLocks noGrp="1"/>
          </p:cNvSpPr>
          <p:nvPr>
            <p:ph type="title"/>
          </p:nvPr>
        </p:nvSpPr>
        <p:spPr>
          <a:xfrm>
            <a:off x="0" y="5445125"/>
            <a:ext cx="9144000" cy="1081088"/>
          </a:xfrm>
        </p:spPr>
        <p:txBody>
          <a:bodyPr/>
          <a:lstStyle/>
          <a:p>
            <a:pPr marL="342900" indent="-342900">
              <a:defRPr/>
            </a:pPr>
            <a:r>
              <a:rPr lang="zh-CN" altLang="zh-CN" sz="1400" dirty="0"/>
              <a:t>采集岩石和化石标本、利用岩块制作手工艺品和化石涂鸦、仿制岩洞和壁画、养殖蜜蜂，观察蜜蜂的活动和蜂蜜的酿制，嫁接种植果树和观察水果的生长，孩子们学习兴趣浓厚，将地质公园的科普活动办得有声有色， 有成效。</a:t>
            </a:r>
          </a:p>
        </p:txBody>
      </p:sp>
      <p:pic>
        <p:nvPicPr>
          <p:cNvPr id="103426" name="图片 4"/>
          <p:cNvPicPr>
            <a:picLocks noChangeAspect="1"/>
          </p:cNvPicPr>
          <p:nvPr/>
        </p:nvPicPr>
        <p:blipFill>
          <a:blip r:embed="rId2"/>
          <a:srcRect/>
          <a:stretch>
            <a:fillRect/>
          </a:stretch>
        </p:blipFill>
        <p:spPr bwMode="auto">
          <a:xfrm>
            <a:off x="611188" y="30163"/>
            <a:ext cx="7607300" cy="5697537"/>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2288" y="5513388"/>
            <a:ext cx="5486400" cy="566737"/>
          </a:xfrm>
        </p:spPr>
        <p:txBody>
          <a:bodyPr/>
          <a:lstStyle/>
          <a:p>
            <a:pPr>
              <a:defRPr/>
            </a:pPr>
            <a:r>
              <a:rPr lang="zh-CN" altLang="en-US" dirty="0"/>
              <a:t>小学果树嫁接科普活动</a:t>
            </a:r>
          </a:p>
        </p:txBody>
      </p:sp>
      <p:pic>
        <p:nvPicPr>
          <p:cNvPr id="104451" name="图片 4"/>
          <p:cNvPicPr>
            <a:picLocks noChangeAspect="1"/>
          </p:cNvPicPr>
          <p:nvPr/>
        </p:nvPicPr>
        <p:blipFill>
          <a:blip r:embed="rId2"/>
          <a:srcRect/>
          <a:stretch>
            <a:fillRect/>
          </a:stretch>
        </p:blipFill>
        <p:spPr bwMode="auto">
          <a:xfrm>
            <a:off x="244475" y="0"/>
            <a:ext cx="8582025" cy="5676900"/>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2288" y="5513388"/>
            <a:ext cx="5486400" cy="566737"/>
          </a:xfrm>
        </p:spPr>
        <p:txBody>
          <a:bodyPr/>
          <a:lstStyle/>
          <a:p>
            <a:pPr>
              <a:defRPr/>
            </a:pPr>
            <a:r>
              <a:rPr lang="zh-CN" altLang="en-US" dirty="0"/>
              <a:t>小学养蜂科普活动</a:t>
            </a:r>
          </a:p>
        </p:txBody>
      </p:sp>
      <p:pic>
        <p:nvPicPr>
          <p:cNvPr id="105474" name="图片占位符 4"/>
          <p:cNvPicPr>
            <a:picLocks noGrp="1" noChangeAspect="1"/>
          </p:cNvPicPr>
          <p:nvPr>
            <p:ph type="pic" idx="1"/>
          </p:nvPr>
        </p:nvPicPr>
        <p:blipFill>
          <a:blip r:embed="rId2"/>
          <a:srcRect t="5450" b="5450"/>
          <a:stretch>
            <a:fillRect/>
          </a:stretch>
        </p:blipFill>
        <p:spPr>
          <a:xfrm>
            <a:off x="539750" y="260350"/>
            <a:ext cx="8064500" cy="5184775"/>
          </a:xfrm>
        </p:spPr>
      </p:pic>
      <p:sp>
        <p:nvSpPr>
          <p:cNvPr id="4" name="文本占位符 3"/>
          <p:cNvSpPr>
            <a:spLocks noGrp="1"/>
          </p:cNvSpPr>
          <p:nvPr>
            <p:ph type="body" sz="half" idx="2"/>
          </p:nvPr>
        </p:nvSpPr>
        <p:spPr>
          <a:xfrm>
            <a:off x="1792288" y="6080125"/>
            <a:ext cx="5486400" cy="804863"/>
          </a:xfrm>
        </p:spPr>
        <p:txBody>
          <a:bodyPr/>
          <a:lstStyle/>
          <a:p>
            <a:pPr>
              <a:defRPr/>
            </a:pPr>
            <a:endParaRPr lang="zh-CN" altLang="en-US">
              <a:cs typeface="+mn-cs"/>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矩形 7"/>
          <p:cNvSpPr>
            <a:spLocks noChangeArrowheads="1"/>
          </p:cNvSpPr>
          <p:nvPr/>
        </p:nvSpPr>
        <p:spPr bwMode="auto">
          <a:xfrm>
            <a:off x="250825" y="903288"/>
            <a:ext cx="3251200" cy="636587"/>
          </a:xfrm>
          <a:prstGeom prst="rect">
            <a:avLst/>
          </a:prstGeom>
          <a:noFill/>
          <a:ln w="9525">
            <a:noFill/>
            <a:miter lim="800000"/>
            <a:headEnd/>
            <a:tailEnd/>
          </a:ln>
        </p:spPr>
        <p:txBody>
          <a:bodyPr wrap="none">
            <a:spAutoFit/>
          </a:bodyPr>
          <a:lstStyle/>
          <a:p>
            <a:pPr eaLnBrk="0" hangingPunct="0">
              <a:lnSpc>
                <a:spcPct val="150000"/>
              </a:lnSpc>
            </a:pPr>
            <a:r>
              <a:rPr lang="en-US" altLang="zh-CN" sz="2800">
                <a:solidFill>
                  <a:schemeClr val="bg1"/>
                </a:solidFill>
                <a:latin typeface="黑体" pitchFamily="49" charset="-122"/>
                <a:ea typeface="黑体" pitchFamily="49" charset="-122"/>
              </a:rPr>
              <a:t>2</a:t>
            </a:r>
            <a:r>
              <a:rPr lang="zh-CN" altLang="en-US" sz="2800">
                <a:solidFill>
                  <a:schemeClr val="bg1"/>
                </a:solidFill>
                <a:latin typeface="黑体" pitchFamily="49" charset="-122"/>
                <a:ea typeface="黑体" pitchFamily="49" charset="-122"/>
              </a:rPr>
              <a:t>、辅助博物馆讲解</a:t>
            </a:r>
            <a:endParaRPr lang="en-US" altLang="zh-CN" sz="2800">
              <a:solidFill>
                <a:schemeClr val="bg1"/>
              </a:solidFill>
              <a:latin typeface="黑体" pitchFamily="49" charset="-122"/>
              <a:ea typeface="黑体" pitchFamily="49" charset="-122"/>
            </a:endParaRPr>
          </a:p>
        </p:txBody>
      </p:sp>
      <p:pic>
        <p:nvPicPr>
          <p:cNvPr id="106498" name="图片占位符 4"/>
          <p:cNvPicPr>
            <a:picLocks noChangeAspect="1"/>
          </p:cNvPicPr>
          <p:nvPr/>
        </p:nvPicPr>
        <p:blipFill>
          <a:blip r:embed="rId2"/>
          <a:srcRect t="3418" b="3418"/>
          <a:stretch>
            <a:fillRect/>
          </a:stretch>
        </p:blipFill>
        <p:spPr bwMode="auto">
          <a:xfrm>
            <a:off x="1403350" y="1963738"/>
            <a:ext cx="5329238" cy="3424237"/>
          </a:xfrm>
          <a:prstGeom prst="rect">
            <a:avLst/>
          </a:prstGeom>
          <a:noFill/>
          <a:ln w="9525">
            <a:noFill/>
            <a:miter lim="800000"/>
            <a:headEnd/>
            <a:tailEnd/>
          </a:ln>
        </p:spPr>
      </p:pic>
      <p:sp>
        <p:nvSpPr>
          <p:cNvPr id="9" name="标题 1">
            <a:extLst>
              <a:ext uri="{FF2B5EF4-FFF2-40B4-BE49-F238E27FC236}"/>
            </a:extLst>
          </p:cNvPr>
          <p:cNvSpPr>
            <a:spLocks noGrp="1"/>
          </p:cNvSpPr>
          <p:nvPr>
            <p:ph type="title"/>
          </p:nvPr>
        </p:nvSpPr>
        <p:spPr>
          <a:xfrm>
            <a:off x="2051050" y="5387975"/>
            <a:ext cx="5486400" cy="566738"/>
          </a:xfrm>
        </p:spPr>
        <p:txBody>
          <a:bodyPr/>
          <a:lstStyle/>
          <a:p>
            <a:pPr>
              <a:defRPr/>
            </a:pPr>
            <a:r>
              <a:rPr lang="zh-CN" altLang="en-US" sz="1800" dirty="0"/>
              <a:t>挪威初中生志愿者讲解博物馆</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图片 4"/>
          <p:cNvPicPr>
            <a:picLocks noChangeAspect="1"/>
          </p:cNvPicPr>
          <p:nvPr/>
        </p:nvPicPr>
        <p:blipFill>
          <a:blip r:embed="rId2"/>
          <a:srcRect/>
          <a:stretch>
            <a:fillRect/>
          </a:stretch>
        </p:blipFill>
        <p:spPr bwMode="auto">
          <a:xfrm>
            <a:off x="5003800" y="2133600"/>
            <a:ext cx="4011613" cy="3540125"/>
          </a:xfrm>
          <a:prstGeom prst="rect">
            <a:avLst/>
          </a:prstGeom>
          <a:noFill/>
          <a:ln w="9525">
            <a:noFill/>
            <a:miter lim="800000"/>
            <a:headEnd/>
            <a:tailEnd/>
          </a:ln>
        </p:spPr>
      </p:pic>
      <p:sp>
        <p:nvSpPr>
          <p:cNvPr id="2" name="标题 1">
            <a:extLst>
              <a:ext uri="{FF2B5EF4-FFF2-40B4-BE49-F238E27FC236}"/>
            </a:extLst>
          </p:cNvPr>
          <p:cNvSpPr>
            <a:spLocks noGrp="1"/>
          </p:cNvSpPr>
          <p:nvPr>
            <p:ph type="title"/>
          </p:nvPr>
        </p:nvSpPr>
        <p:spPr>
          <a:xfrm>
            <a:off x="323850" y="692150"/>
            <a:ext cx="6135688" cy="638175"/>
          </a:xfrm>
        </p:spPr>
        <p:txBody>
          <a:bodyPr wrap="none">
            <a:spAutoFit/>
          </a:bodyPr>
          <a:lstStyle/>
          <a:p>
            <a:pPr>
              <a:lnSpc>
                <a:spcPct val="150000"/>
              </a:lnSpc>
              <a:defRPr/>
            </a:pPr>
            <a:r>
              <a:rPr lang="en-US" altLang="zh-CN" sz="2800" b="1" kern="1200" dirty="0">
                <a:latin typeface="黑体" panose="02010609060101010101" pitchFamily="2" charset="-122"/>
                <a:ea typeface="黑体" panose="02010609060101010101" pitchFamily="2" charset="-122"/>
                <a:cs typeface="+mn-cs"/>
              </a:rPr>
              <a:t>3</a:t>
            </a:r>
            <a:r>
              <a:rPr lang="zh-CN" altLang="en-US" sz="2800" b="1" kern="1200" dirty="0">
                <a:latin typeface="黑体" panose="02010609060101010101" pitchFamily="2" charset="-122"/>
                <a:ea typeface="黑体" panose="02010609060101010101" pitchFamily="2" charset="-122"/>
                <a:cs typeface="+mn-cs"/>
              </a:rPr>
              <a:t>、参与地质遗迹保护与促进社区发展</a:t>
            </a:r>
          </a:p>
        </p:txBody>
      </p:sp>
      <p:sp>
        <p:nvSpPr>
          <p:cNvPr id="3" name="内容占位符 2">
            <a:extLst>
              <a:ext uri="{FF2B5EF4-FFF2-40B4-BE49-F238E27FC236}"/>
            </a:extLst>
          </p:cNvPr>
          <p:cNvSpPr>
            <a:spLocks noGrp="1"/>
          </p:cNvSpPr>
          <p:nvPr>
            <p:ph idx="1"/>
          </p:nvPr>
        </p:nvSpPr>
        <p:spPr>
          <a:xfrm>
            <a:off x="323850" y="2133600"/>
            <a:ext cx="8001000" cy="4267200"/>
          </a:xfrm>
        </p:spPr>
        <p:txBody>
          <a:bodyPr/>
          <a:lstStyle/>
          <a:p>
            <a:pPr>
              <a:defRPr/>
            </a:pPr>
            <a:r>
              <a:rPr lang="zh-CN" altLang="en-US" sz="2400" dirty="0">
                <a:cs typeface="+mn-cs"/>
              </a:rPr>
              <a:t>参与地质遗迹保护与宣传</a:t>
            </a:r>
            <a:endParaRPr lang="en-US" altLang="zh-CN" sz="2400" dirty="0">
              <a:cs typeface="+mn-cs"/>
            </a:endParaRPr>
          </a:p>
          <a:p>
            <a:pPr>
              <a:defRPr/>
            </a:pPr>
            <a:r>
              <a:rPr lang="zh-CN" altLang="en-US" sz="2400" dirty="0">
                <a:cs typeface="+mn-cs"/>
              </a:rPr>
              <a:t>志愿者和民间组织的建设</a:t>
            </a:r>
            <a:endParaRPr lang="en-US" altLang="zh-CN" sz="2400" dirty="0">
              <a:cs typeface="+mn-cs"/>
            </a:endParaRPr>
          </a:p>
          <a:p>
            <a:pPr>
              <a:defRPr/>
            </a:pPr>
            <a:r>
              <a:rPr lang="zh-CN" altLang="en-US" sz="2400" dirty="0">
                <a:cs typeface="+mn-cs"/>
              </a:rPr>
              <a:t>科普教育</a:t>
            </a:r>
            <a:endParaRPr lang="zh-CN" altLang="zh-CN" sz="2400" dirty="0">
              <a:cs typeface="+mn-cs"/>
            </a:endParaRPr>
          </a:p>
          <a:p>
            <a:pPr>
              <a:defRPr/>
            </a:pPr>
            <a:endParaRPr lang="zh-CN" altLang="en-US" sz="2400" dirty="0">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extLst>
          </p:cNvPr>
          <p:cNvSpPr>
            <a:spLocks noGrp="1"/>
          </p:cNvSpPr>
          <p:nvPr>
            <p:ph type="title"/>
          </p:nvPr>
        </p:nvSpPr>
        <p:spPr>
          <a:xfrm>
            <a:off x="574675" y="1058863"/>
            <a:ext cx="8001000" cy="461962"/>
          </a:xfrm>
        </p:spPr>
        <p:txBody>
          <a:bodyPr>
            <a:spAutoFit/>
          </a:bodyPr>
          <a:lstStyle/>
          <a:p>
            <a:pPr algn="just">
              <a:spcAft>
                <a:spcPts val="0"/>
              </a:spcAft>
              <a:defRPr/>
            </a:pPr>
            <a:r>
              <a:rPr lang="zh-CN" altLang="en-US" sz="2400" b="1" kern="100" dirty="0">
                <a:cs typeface="Times New Roman" panose="02020603050405020304" pitchFamily="18" charset="0"/>
              </a:rPr>
              <a:t>世界地质公园理念</a:t>
            </a:r>
          </a:p>
        </p:txBody>
      </p:sp>
      <p:sp>
        <p:nvSpPr>
          <p:cNvPr id="5" name="内容占位符 4">
            <a:extLst>
              <a:ext uri="{FF2B5EF4-FFF2-40B4-BE49-F238E27FC236}"/>
            </a:extLst>
          </p:cNvPr>
          <p:cNvSpPr>
            <a:spLocks noGrp="1"/>
          </p:cNvSpPr>
          <p:nvPr>
            <p:ph idx="1"/>
          </p:nvPr>
        </p:nvSpPr>
        <p:spPr>
          <a:xfrm>
            <a:off x="4140200" y="1752600"/>
            <a:ext cx="4824413" cy="4916488"/>
          </a:xfrm>
        </p:spPr>
        <p:txBody>
          <a:bodyPr/>
          <a:lstStyle/>
          <a:p>
            <a:pPr>
              <a:defRPr/>
            </a:pPr>
            <a:r>
              <a:rPr lang="zh-CN" altLang="en-US" dirty="0">
                <a:cs typeface="+mn-cs"/>
              </a:rPr>
              <a:t>人类是灵魂</a:t>
            </a:r>
            <a:endParaRPr lang="en-US" altLang="zh-CN" dirty="0">
              <a:cs typeface="+mn-cs"/>
            </a:endParaRPr>
          </a:p>
          <a:p>
            <a:pPr lvl="1">
              <a:defRPr/>
            </a:pPr>
            <a:r>
              <a:rPr lang="zh-CN" altLang="en-US" sz="1400" dirty="0">
                <a:latin typeface="仿宋" panose="02010609060101010101" pitchFamily="49" charset="-122"/>
                <a:ea typeface="仿宋" panose="02010609060101010101" pitchFamily="49" charset="-122"/>
              </a:rPr>
              <a:t>民众有效参与，以人的历史、文化、生产、生活丰富地质公园内容；</a:t>
            </a:r>
            <a:endParaRPr lang="en-US" altLang="zh-CN" sz="1400" dirty="0">
              <a:latin typeface="仿宋" panose="02010609060101010101" pitchFamily="49" charset="-122"/>
              <a:ea typeface="仿宋" panose="02010609060101010101" pitchFamily="49" charset="-122"/>
            </a:endParaRPr>
          </a:p>
          <a:p>
            <a:pPr lvl="1">
              <a:defRPr/>
            </a:pPr>
            <a:r>
              <a:rPr lang="zh-CN" altLang="en-US" sz="1400" dirty="0">
                <a:latin typeface="仿宋" panose="02010609060101010101" pitchFamily="49" charset="-122"/>
                <a:ea typeface="仿宋" panose="02010609060101010101" pitchFamily="49" charset="-122"/>
              </a:rPr>
              <a:t>政府、企业、组织、资金、技术、人员有效管理，建立良好的人</a:t>
            </a:r>
            <a:r>
              <a:rPr lang="en-US" altLang="zh-CN" sz="1400" dirty="0">
                <a:latin typeface="仿宋" panose="02010609060101010101" pitchFamily="49" charset="-122"/>
                <a:ea typeface="仿宋" panose="02010609060101010101" pitchFamily="49" charset="-122"/>
              </a:rPr>
              <a:t>-</a:t>
            </a:r>
            <a:r>
              <a:rPr lang="zh-CN" altLang="en-US" sz="1400" dirty="0">
                <a:latin typeface="仿宋" panose="02010609060101010101" pitchFamily="49" charset="-122"/>
                <a:ea typeface="仿宋" panose="02010609060101010101" pitchFamily="49" charset="-122"/>
              </a:rPr>
              <a:t>地关系的典范区域。</a:t>
            </a:r>
            <a:endParaRPr lang="en-US" altLang="zh-CN" sz="1400" dirty="0">
              <a:latin typeface="仿宋" panose="02010609060101010101" pitchFamily="49" charset="-122"/>
              <a:ea typeface="仿宋" panose="02010609060101010101" pitchFamily="49" charset="-122"/>
            </a:endParaRPr>
          </a:p>
          <a:p>
            <a:pPr>
              <a:defRPr/>
            </a:pPr>
            <a:r>
              <a:rPr lang="zh-CN" altLang="en-US" dirty="0">
                <a:cs typeface="+mn-cs"/>
              </a:rPr>
              <a:t>生物生态是纽带</a:t>
            </a:r>
            <a:endParaRPr lang="en-US" altLang="zh-CN" dirty="0">
              <a:cs typeface="+mn-cs"/>
            </a:endParaRPr>
          </a:p>
          <a:p>
            <a:pPr lvl="1">
              <a:defRPr/>
            </a:pPr>
            <a:r>
              <a:rPr lang="zh-CN" altLang="en-US" sz="1400" dirty="0">
                <a:latin typeface="仿宋" panose="02010609060101010101" pitchFamily="49" charset="-122"/>
                <a:ea typeface="仿宋" panose="02010609060101010101" pitchFamily="49" charset="-122"/>
              </a:rPr>
              <a:t>生物多样性价值和生态服务功能价值源于地球</a:t>
            </a:r>
            <a:endParaRPr lang="en-US" altLang="zh-CN" sz="1400" dirty="0">
              <a:latin typeface="仿宋" panose="02010609060101010101" pitchFamily="49" charset="-122"/>
              <a:ea typeface="仿宋" panose="02010609060101010101" pitchFamily="49" charset="-122"/>
            </a:endParaRPr>
          </a:p>
          <a:p>
            <a:pPr lvl="1">
              <a:defRPr/>
            </a:pPr>
            <a:r>
              <a:rPr lang="zh-CN" altLang="en-US" sz="1400" dirty="0">
                <a:latin typeface="仿宋" panose="02010609060101010101" pitchFamily="49" charset="-122"/>
                <a:ea typeface="仿宋" panose="02010609060101010101" pitchFamily="49" charset="-122"/>
              </a:rPr>
              <a:t>价值通过产品交换来体现</a:t>
            </a:r>
            <a:endParaRPr lang="en-US" altLang="zh-CN" sz="1400" dirty="0">
              <a:latin typeface="仿宋" panose="02010609060101010101" pitchFamily="49" charset="-122"/>
              <a:ea typeface="仿宋" panose="02010609060101010101" pitchFamily="49" charset="-122"/>
            </a:endParaRPr>
          </a:p>
          <a:p>
            <a:pPr lvl="1">
              <a:defRPr/>
            </a:pPr>
            <a:r>
              <a:rPr lang="zh-CN" altLang="en-US" sz="1400" dirty="0">
                <a:latin typeface="仿宋" panose="02010609060101010101" pitchFamily="49" charset="-122"/>
                <a:ea typeface="仿宋" panose="02010609060101010101" pitchFamily="49" charset="-122"/>
              </a:rPr>
              <a:t>缓解保护和发展的矛盾（推广特色产品）</a:t>
            </a:r>
            <a:endParaRPr lang="en-US" altLang="zh-CN" sz="1400" dirty="0">
              <a:latin typeface="仿宋" panose="02010609060101010101" pitchFamily="49" charset="-122"/>
              <a:ea typeface="仿宋" panose="02010609060101010101" pitchFamily="49" charset="-122"/>
            </a:endParaRPr>
          </a:p>
          <a:p>
            <a:pPr>
              <a:defRPr/>
            </a:pPr>
            <a:r>
              <a:rPr lang="zh-CN" altLang="en-US" dirty="0">
                <a:cs typeface="+mn-cs"/>
              </a:rPr>
              <a:t>地质是基础</a:t>
            </a:r>
            <a:endParaRPr lang="en-US" altLang="zh-CN" dirty="0">
              <a:cs typeface="+mn-cs"/>
            </a:endParaRPr>
          </a:p>
          <a:p>
            <a:pPr lvl="1">
              <a:defRPr/>
            </a:pPr>
            <a:r>
              <a:rPr lang="zh-CN" altLang="en-US" sz="1400" dirty="0">
                <a:latin typeface="仿宋" panose="02010609060101010101" pitchFamily="49" charset="-122"/>
                <a:ea typeface="仿宋" panose="02010609060101010101" pitchFamily="49" charset="-122"/>
              </a:rPr>
              <a:t>所有故事的源头</a:t>
            </a:r>
            <a:endParaRPr lang="en-US" altLang="zh-CN" sz="1400" dirty="0">
              <a:latin typeface="仿宋" panose="02010609060101010101" pitchFamily="49" charset="-122"/>
              <a:ea typeface="仿宋" panose="02010609060101010101" pitchFamily="49" charset="-122"/>
            </a:endParaRPr>
          </a:p>
          <a:p>
            <a:pPr lvl="1">
              <a:lnSpc>
                <a:spcPct val="80000"/>
              </a:lnSpc>
              <a:defRPr/>
            </a:pPr>
            <a:r>
              <a:rPr lang="zh-CN" altLang="en-US" sz="1400" dirty="0">
                <a:latin typeface="仿宋" panose="02010609060101010101" pitchFamily="49" charset="-122"/>
                <a:ea typeface="仿宋" panose="02010609060101010101" pitchFamily="49" charset="-122"/>
              </a:rPr>
              <a:t>岩石</a:t>
            </a:r>
            <a:endParaRPr lang="en-US" altLang="zh-CN" sz="1400" dirty="0">
              <a:latin typeface="仿宋" panose="02010609060101010101" pitchFamily="49" charset="-122"/>
              <a:ea typeface="仿宋" panose="02010609060101010101" pitchFamily="49" charset="-122"/>
            </a:endParaRPr>
          </a:p>
          <a:p>
            <a:pPr lvl="1">
              <a:lnSpc>
                <a:spcPct val="80000"/>
              </a:lnSpc>
              <a:defRPr/>
            </a:pPr>
            <a:r>
              <a:rPr lang="zh-CN" altLang="en-US" sz="1400" dirty="0">
                <a:latin typeface="仿宋" panose="02010609060101010101" pitchFamily="49" charset="-122"/>
                <a:ea typeface="仿宋" panose="02010609060101010101" pitchFamily="49" charset="-122"/>
              </a:rPr>
              <a:t>矿物</a:t>
            </a:r>
            <a:endParaRPr lang="en-US" altLang="zh-CN" sz="1400" dirty="0">
              <a:latin typeface="仿宋" panose="02010609060101010101" pitchFamily="49" charset="-122"/>
              <a:ea typeface="仿宋" panose="02010609060101010101" pitchFamily="49" charset="-122"/>
            </a:endParaRPr>
          </a:p>
          <a:p>
            <a:pPr lvl="1">
              <a:lnSpc>
                <a:spcPct val="75000"/>
              </a:lnSpc>
              <a:defRPr/>
            </a:pPr>
            <a:r>
              <a:rPr lang="zh-CN" altLang="en-US" sz="1400" dirty="0">
                <a:latin typeface="仿宋" panose="02010609060101010101" pitchFamily="49" charset="-122"/>
                <a:ea typeface="仿宋" panose="02010609060101010101" pitchFamily="49" charset="-122"/>
              </a:rPr>
              <a:t>化石</a:t>
            </a:r>
            <a:endParaRPr lang="en-US" altLang="zh-CN" sz="1400" dirty="0">
              <a:latin typeface="仿宋" panose="02010609060101010101" pitchFamily="49" charset="-122"/>
              <a:ea typeface="仿宋" panose="02010609060101010101" pitchFamily="49" charset="-122"/>
            </a:endParaRPr>
          </a:p>
          <a:p>
            <a:pPr lvl="1">
              <a:lnSpc>
                <a:spcPct val="75000"/>
              </a:lnSpc>
              <a:defRPr/>
            </a:pPr>
            <a:r>
              <a:rPr lang="zh-CN" altLang="en-US" sz="1400" dirty="0">
                <a:latin typeface="仿宋" panose="02010609060101010101" pitchFamily="49" charset="-122"/>
                <a:ea typeface="仿宋" panose="02010609060101010101" pitchFamily="49" charset="-122"/>
              </a:rPr>
              <a:t>土壤</a:t>
            </a:r>
            <a:endParaRPr lang="en-US" altLang="zh-CN" sz="1400" dirty="0">
              <a:latin typeface="仿宋" panose="02010609060101010101" pitchFamily="49" charset="-122"/>
              <a:ea typeface="仿宋" panose="02010609060101010101" pitchFamily="49" charset="-122"/>
            </a:endParaRPr>
          </a:p>
          <a:p>
            <a:pPr lvl="1">
              <a:lnSpc>
                <a:spcPct val="75000"/>
              </a:lnSpc>
              <a:defRPr/>
            </a:pPr>
            <a:r>
              <a:rPr lang="zh-CN" altLang="en-US" sz="1400" dirty="0">
                <a:latin typeface="仿宋" panose="02010609060101010101" pitchFamily="49" charset="-122"/>
                <a:ea typeface="仿宋" panose="02010609060101010101" pitchFamily="49" charset="-122"/>
              </a:rPr>
              <a:t>地貌</a:t>
            </a:r>
            <a:endParaRPr lang="en-US" altLang="zh-CN" sz="1400" dirty="0">
              <a:latin typeface="仿宋" panose="02010609060101010101" pitchFamily="49" charset="-122"/>
              <a:ea typeface="仿宋" panose="02010609060101010101" pitchFamily="49" charset="-122"/>
            </a:endParaRPr>
          </a:p>
          <a:p>
            <a:pPr>
              <a:lnSpc>
                <a:spcPct val="75000"/>
              </a:lnSpc>
              <a:defRPr/>
            </a:pPr>
            <a:r>
              <a:rPr lang="zh-CN" altLang="en-US" sz="1800" b="1" dirty="0">
                <a:latin typeface="黑体" panose="02010609060101010101" pitchFamily="49" charset="-122"/>
                <a:ea typeface="黑体" panose="02010609060101010101" pitchFamily="49" charset="-122"/>
                <a:cs typeface="+mn-cs"/>
              </a:rPr>
              <a:t>“一方水土养一方人”</a:t>
            </a:r>
            <a:endParaRPr lang="zh-CN" altLang="en-US" sz="1400" dirty="0">
              <a:latin typeface="仿宋" panose="02010609060101010101" pitchFamily="49" charset="-122"/>
              <a:ea typeface="仿宋" panose="02010609060101010101" pitchFamily="49" charset="-122"/>
              <a:cs typeface="+mn-cs"/>
            </a:endParaRPr>
          </a:p>
          <a:p>
            <a:pPr lvl="1">
              <a:defRPr/>
            </a:pPr>
            <a:endParaRPr lang="en-US" altLang="zh-CN" sz="1400" dirty="0">
              <a:latin typeface="仿宋" panose="02010609060101010101" pitchFamily="49" charset="-122"/>
              <a:ea typeface="仿宋" panose="02010609060101010101" pitchFamily="49" charset="-122"/>
            </a:endParaRPr>
          </a:p>
          <a:p>
            <a:pPr lvl="1">
              <a:defRPr/>
            </a:pPr>
            <a:endParaRPr lang="zh-CN" altLang="en-US" dirty="0"/>
          </a:p>
        </p:txBody>
      </p:sp>
      <p:pic>
        <p:nvPicPr>
          <p:cNvPr id="40963" name="图片 7"/>
          <p:cNvPicPr>
            <a:picLocks noChangeAspect="1"/>
          </p:cNvPicPr>
          <p:nvPr/>
        </p:nvPicPr>
        <p:blipFill>
          <a:blip r:embed="rId2"/>
          <a:srcRect/>
          <a:stretch>
            <a:fillRect/>
          </a:stretch>
        </p:blipFill>
        <p:spPr bwMode="auto">
          <a:xfrm>
            <a:off x="288925" y="2708275"/>
            <a:ext cx="3833813" cy="3132138"/>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图片 4"/>
          <p:cNvPicPr>
            <a:picLocks noChangeAspect="1"/>
          </p:cNvPicPr>
          <p:nvPr/>
        </p:nvPicPr>
        <p:blipFill>
          <a:blip r:embed="rId2"/>
          <a:srcRect/>
          <a:stretch>
            <a:fillRect/>
          </a:stretch>
        </p:blipFill>
        <p:spPr bwMode="auto">
          <a:xfrm>
            <a:off x="2339975" y="1916113"/>
            <a:ext cx="4346575" cy="3952875"/>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Box 13"/>
          <p:cNvSpPr txBox="1">
            <a:spLocks noChangeArrowheads="1"/>
          </p:cNvSpPr>
          <p:nvPr/>
        </p:nvSpPr>
        <p:spPr bwMode="auto">
          <a:xfrm>
            <a:off x="323850" y="833438"/>
            <a:ext cx="5543550" cy="584200"/>
          </a:xfrm>
          <a:prstGeom prst="rect">
            <a:avLst/>
          </a:prstGeom>
          <a:noFill/>
          <a:ln w="9525">
            <a:noFill/>
            <a:miter lim="800000"/>
            <a:headEnd/>
            <a:tailEnd/>
          </a:ln>
        </p:spPr>
        <p:txBody>
          <a:bodyPr>
            <a:spAutoFit/>
          </a:bodyPr>
          <a:lstStyle/>
          <a:p>
            <a:pPr algn="ctr"/>
            <a:r>
              <a:rPr lang="zh-CN" altLang="en-US" sz="3200" b="0">
                <a:solidFill>
                  <a:srgbClr val="FFFFFF"/>
                </a:solidFill>
                <a:latin typeface="Arial Rounded MT Bold"/>
                <a:ea typeface="微软雅黑" pitchFamily="34" charset="-122"/>
                <a:cs typeface="Times New Roman" pitchFamily="18" charset="0"/>
              </a:rPr>
              <a:t>二、世界地质公园的三大宗旨</a:t>
            </a:r>
            <a:endParaRPr lang="en-US" altLang="zh-CN" sz="3200" b="0">
              <a:solidFill>
                <a:srgbClr val="FFFFFF"/>
              </a:solidFill>
              <a:latin typeface="Arial Rounded MT Bold"/>
              <a:ea typeface="微软雅黑" pitchFamily="34" charset="-122"/>
              <a:cs typeface="Times New Roman" pitchFamily="18" charset="0"/>
            </a:endParaRPr>
          </a:p>
        </p:txBody>
      </p:sp>
      <p:sp>
        <p:nvSpPr>
          <p:cNvPr id="18" name="泪滴形 1"/>
          <p:cNvSpPr/>
          <p:nvPr/>
        </p:nvSpPr>
        <p:spPr>
          <a:xfrm rot="7885141">
            <a:off x="5571331" y="2697957"/>
            <a:ext cx="3425825" cy="2811462"/>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gradFill flip="none" rotWithShape="1">
            <a:gsLst>
              <a:gs pos="0">
                <a:srgbClr val="0086EA">
                  <a:shade val="67500"/>
                  <a:satMod val="115000"/>
                </a:srgbClr>
              </a:gs>
              <a:gs pos="100000">
                <a:srgbClr val="219BFF"/>
              </a:gs>
            </a:gsLst>
            <a:lin ang="10800000" scaled="1"/>
            <a:tileRect/>
          </a:gradFill>
          <a:ln w="25400" cap="flat" cmpd="sng" algn="ctr">
            <a:noFill/>
            <a:prstDash val="solid"/>
          </a:ln>
          <a:effectLst/>
        </p:spPr>
        <p:txBody>
          <a:bodyPr anchor="ctr"/>
          <a:lstStyle/>
          <a:p>
            <a:pPr algn="ctr" fontAlgn="auto">
              <a:spcBef>
                <a:spcPts val="0"/>
              </a:spcBef>
              <a:spcAft>
                <a:spcPts val="0"/>
              </a:spcAft>
              <a:defRPr/>
            </a:pPr>
            <a:endParaRPr lang="en-US" b="0" kern="0">
              <a:solidFill>
                <a:sysClr val="window" lastClr="FFFFFF"/>
              </a:solidFill>
              <a:latin typeface="Calibri"/>
              <a:ea typeface="+mn-ea"/>
            </a:endParaRPr>
          </a:p>
        </p:txBody>
      </p:sp>
      <p:sp>
        <p:nvSpPr>
          <p:cNvPr id="20" name="泪滴形 1"/>
          <p:cNvSpPr/>
          <p:nvPr/>
        </p:nvSpPr>
        <p:spPr>
          <a:xfrm rot="9005237">
            <a:off x="3516313" y="2070100"/>
            <a:ext cx="2916237" cy="3441700"/>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w="25400" cap="flat" cmpd="sng" algn="ctr">
            <a:noFill/>
            <a:prstDash val="solid"/>
          </a:ln>
          <a:effectLst/>
        </p:spPr>
        <p:txBody>
          <a:bodyPr anchor="ctr"/>
          <a:lstStyle/>
          <a:p>
            <a:pPr algn="ctr" fontAlgn="auto">
              <a:spcBef>
                <a:spcPts val="0"/>
              </a:spcBef>
              <a:spcAft>
                <a:spcPts val="0"/>
              </a:spcAft>
              <a:defRPr/>
            </a:pPr>
            <a:endParaRPr lang="en-US" b="0" kern="0">
              <a:solidFill>
                <a:sysClr val="window" lastClr="FFFFFF"/>
              </a:solidFill>
              <a:latin typeface="Calibri"/>
              <a:ea typeface="+mn-ea"/>
            </a:endParaRPr>
          </a:p>
        </p:txBody>
      </p:sp>
      <p:sp>
        <p:nvSpPr>
          <p:cNvPr id="22" name="泪滴形 1"/>
          <p:cNvSpPr/>
          <p:nvPr/>
        </p:nvSpPr>
        <p:spPr>
          <a:xfrm rot="7661259">
            <a:off x="1116807" y="2412206"/>
            <a:ext cx="3441700" cy="2605087"/>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solidFill>
            <a:srgbClr val="FFC000"/>
          </a:solidFill>
          <a:ln w="25400" cap="flat" cmpd="sng" algn="ctr">
            <a:noFill/>
            <a:prstDash val="solid"/>
          </a:ln>
          <a:effectLst/>
        </p:spPr>
        <p:txBody>
          <a:bodyPr anchor="ctr"/>
          <a:lstStyle/>
          <a:p>
            <a:pPr algn="ctr" fontAlgn="auto">
              <a:spcBef>
                <a:spcPts val="0"/>
              </a:spcBef>
              <a:spcAft>
                <a:spcPts val="0"/>
              </a:spcAft>
              <a:defRPr/>
            </a:pPr>
            <a:endParaRPr lang="en-US" b="0" kern="0">
              <a:solidFill>
                <a:sysClr val="window" lastClr="FFFFFF"/>
              </a:solidFill>
              <a:latin typeface="Calibri"/>
              <a:ea typeface="+mn-ea"/>
            </a:endParaRPr>
          </a:p>
        </p:txBody>
      </p:sp>
      <p:sp>
        <p:nvSpPr>
          <p:cNvPr id="24" name="TextBox 23"/>
          <p:cNvSpPr txBox="1"/>
          <p:nvPr/>
        </p:nvSpPr>
        <p:spPr>
          <a:xfrm rot="21572269" flipH="1">
            <a:off x="1762442" y="1991319"/>
            <a:ext cx="750679" cy="827200"/>
          </a:xfrm>
          <a:prstGeom prst="rect">
            <a:avLst/>
          </a:prstGeom>
          <a:noFill/>
        </p:spPr>
        <p:txBody>
          <a:bodyPr>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fontAlgn="auto">
              <a:spcBef>
                <a:spcPts val="0"/>
              </a:spcBef>
              <a:spcAft>
                <a:spcPts val="0"/>
              </a:spcAft>
              <a:defRPr/>
            </a:pPr>
            <a:r>
              <a:rPr lang="en-US" altLang="zh-CN" sz="6000" dirty="0">
                <a:solidFill>
                  <a:sysClr val="window" lastClr="FFFFFF"/>
                </a:solidFill>
                <a:effectLst>
                  <a:glow rad="139700">
                    <a:srgbClr val="F79646">
                      <a:satMod val="175000"/>
                      <a:alpha val="40000"/>
                    </a:srgbClr>
                  </a:glow>
                </a:effectLst>
                <a:latin typeface="Arial Rounded MT Bold" pitchFamily="34" charset="0"/>
                <a:cs typeface="Times New Roman" pitchFamily="18" charset="0"/>
              </a:rPr>
              <a:t>1</a:t>
            </a:r>
            <a:endParaRPr lang="zh-CN" altLang="en-US" sz="6000" dirty="0">
              <a:solidFill>
                <a:sysClr val="window" lastClr="FFFFFF"/>
              </a:solidFill>
              <a:effectLst>
                <a:glow rad="139700">
                  <a:srgbClr val="F79646">
                    <a:satMod val="175000"/>
                    <a:alpha val="40000"/>
                  </a:srgbClr>
                </a:glow>
              </a:effectLst>
              <a:latin typeface="Arial Rounded MT Bold" pitchFamily="34" charset="0"/>
              <a:cs typeface="Times New Roman" pitchFamily="18" charset="0"/>
            </a:endParaRPr>
          </a:p>
        </p:txBody>
      </p:sp>
      <p:sp>
        <p:nvSpPr>
          <p:cNvPr id="25" name="TextBox 24"/>
          <p:cNvSpPr txBox="1"/>
          <p:nvPr/>
        </p:nvSpPr>
        <p:spPr>
          <a:xfrm rot="21420000" flipH="1">
            <a:off x="4241014" y="2034517"/>
            <a:ext cx="750680" cy="827201"/>
          </a:xfrm>
          <a:prstGeom prst="rect">
            <a:avLst/>
          </a:prstGeom>
          <a:noFill/>
        </p:spPr>
        <p:txBody>
          <a:bodyPr>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fontAlgn="auto">
              <a:spcBef>
                <a:spcPts val="0"/>
              </a:spcBef>
              <a:spcAft>
                <a:spcPts val="0"/>
              </a:spcAft>
              <a:defRPr/>
            </a:pPr>
            <a:r>
              <a:rPr lang="en-US" altLang="zh-CN" sz="6000" dirty="0">
                <a:solidFill>
                  <a:sysClr val="window" lastClr="FFFFFF"/>
                </a:solidFill>
                <a:effectLst>
                  <a:glow rad="101600">
                    <a:srgbClr val="417A2A">
                      <a:alpha val="60000"/>
                    </a:srgbClr>
                  </a:glow>
                </a:effectLst>
                <a:latin typeface="Arial Rounded MT Bold" pitchFamily="34" charset="0"/>
                <a:cs typeface="Times New Roman" pitchFamily="18" charset="0"/>
              </a:rPr>
              <a:t>2</a:t>
            </a:r>
            <a:endParaRPr lang="zh-CN" altLang="en-US" sz="6000" dirty="0">
              <a:solidFill>
                <a:sysClr val="window" lastClr="FFFFFF"/>
              </a:solidFill>
              <a:effectLst>
                <a:glow rad="101600">
                  <a:srgbClr val="417A2A">
                    <a:alpha val="60000"/>
                  </a:srgbClr>
                </a:glow>
              </a:effectLst>
              <a:latin typeface="Arial Rounded MT Bold" pitchFamily="34" charset="0"/>
              <a:cs typeface="Times New Roman" pitchFamily="18" charset="0"/>
            </a:endParaRPr>
          </a:p>
        </p:txBody>
      </p:sp>
      <p:sp>
        <p:nvSpPr>
          <p:cNvPr id="26" name="TextBox 25"/>
          <p:cNvSpPr txBox="1"/>
          <p:nvPr/>
        </p:nvSpPr>
        <p:spPr>
          <a:xfrm rot="21420000" flipH="1">
            <a:off x="6377038" y="2640948"/>
            <a:ext cx="750680" cy="827201"/>
          </a:xfrm>
          <a:prstGeom prst="rect">
            <a:avLst/>
          </a:prstGeom>
          <a:noFill/>
        </p:spPr>
        <p:txBody>
          <a:bodyPr>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fontAlgn="auto">
              <a:spcBef>
                <a:spcPts val="0"/>
              </a:spcBef>
              <a:spcAft>
                <a:spcPts val="0"/>
              </a:spcAft>
              <a:defRPr/>
            </a:pPr>
            <a:r>
              <a:rPr lang="en-US" altLang="zh-CN" sz="6000" dirty="0">
                <a:solidFill>
                  <a:sysClr val="window" lastClr="FFFFFF"/>
                </a:solidFill>
                <a:effectLst>
                  <a:glow rad="101600">
                    <a:srgbClr val="0060A8">
                      <a:alpha val="60000"/>
                    </a:srgbClr>
                  </a:glow>
                </a:effectLst>
                <a:latin typeface="Arial Rounded MT Bold" pitchFamily="34" charset="0"/>
                <a:cs typeface="Times New Roman" pitchFamily="18" charset="0"/>
              </a:rPr>
              <a:t>3</a:t>
            </a:r>
            <a:endParaRPr lang="zh-CN" altLang="en-US" sz="6000" dirty="0">
              <a:solidFill>
                <a:sysClr val="window" lastClr="FFFFFF"/>
              </a:solidFill>
              <a:effectLst>
                <a:glow rad="101600">
                  <a:srgbClr val="0060A8">
                    <a:alpha val="60000"/>
                  </a:srgbClr>
                </a:glow>
              </a:effectLst>
              <a:latin typeface="Arial Rounded MT Bold" pitchFamily="34" charset="0"/>
              <a:cs typeface="Times New Roman" pitchFamily="18" charset="0"/>
            </a:endParaRPr>
          </a:p>
        </p:txBody>
      </p:sp>
      <p:sp>
        <p:nvSpPr>
          <p:cNvPr id="27" name="TextBox 26"/>
          <p:cNvSpPr txBox="1"/>
          <p:nvPr/>
        </p:nvSpPr>
        <p:spPr>
          <a:xfrm rot="21420000">
            <a:off x="2232025" y="3135313"/>
            <a:ext cx="1393825" cy="923925"/>
          </a:xfrm>
          <a:prstGeom prst="rect">
            <a:avLst/>
          </a:prstGeom>
          <a:noFill/>
        </p:spPr>
        <p:txBody>
          <a:bodyPr>
            <a:spAutoFit/>
          </a:bodyPr>
          <a:lstStyle/>
          <a:p>
            <a:pPr algn="just" fontAlgn="auto">
              <a:spcBef>
                <a:spcPts val="0"/>
              </a:spcBef>
              <a:spcAft>
                <a:spcPts val="0"/>
              </a:spcAft>
              <a:defRPr/>
            </a:pPr>
            <a:r>
              <a:rPr lang="zh-CN" altLang="en-US" b="0" kern="0" dirty="0">
                <a:solidFill>
                  <a:srgbClr val="FFFFFF"/>
                </a:solidFill>
                <a:latin typeface="Verdana"/>
                <a:ea typeface="微软雅黑" pitchFamily="34" charset="-122"/>
                <a:cs typeface="Arial" pitchFamily="34" charset="0"/>
              </a:rPr>
              <a:t>保护地质遗迹，保护自然环境</a:t>
            </a:r>
            <a:endParaRPr lang="en-US" altLang="zh-CN" b="0" kern="0" dirty="0">
              <a:solidFill>
                <a:srgbClr val="FFFFFF"/>
              </a:solidFill>
              <a:latin typeface="Verdana"/>
              <a:ea typeface="微软雅黑" pitchFamily="34" charset="-122"/>
              <a:cs typeface="Arial" pitchFamily="34" charset="0"/>
            </a:endParaRPr>
          </a:p>
        </p:txBody>
      </p:sp>
      <p:sp>
        <p:nvSpPr>
          <p:cNvPr id="28" name="TextBox 27"/>
          <p:cNvSpPr txBox="1"/>
          <p:nvPr/>
        </p:nvSpPr>
        <p:spPr>
          <a:xfrm rot="21420000">
            <a:off x="6176963" y="3835400"/>
            <a:ext cx="2387600" cy="701675"/>
          </a:xfrm>
          <a:prstGeom prst="rect">
            <a:avLst/>
          </a:prstGeom>
          <a:noFill/>
        </p:spPr>
        <p:txBody>
          <a:bodyPr>
            <a:spAutoFit/>
          </a:bodyPr>
          <a:lstStyle/>
          <a:p>
            <a:pPr algn="ctr" fontAlgn="auto">
              <a:spcBef>
                <a:spcPts val="0"/>
              </a:spcBef>
              <a:spcAft>
                <a:spcPts val="0"/>
              </a:spcAft>
              <a:defRPr/>
            </a:pPr>
            <a:r>
              <a:rPr lang="zh-CN" altLang="en-US" sz="2000" b="0" kern="0" dirty="0">
                <a:solidFill>
                  <a:sysClr val="window" lastClr="FFFFFF"/>
                </a:solidFill>
                <a:latin typeface="Verdana"/>
                <a:ea typeface="微软雅黑" pitchFamily="34" charset="-122"/>
                <a:cs typeface="Arial" pitchFamily="34" charset="0"/>
              </a:rPr>
              <a:t>开展旅游活动，促进经济发展</a:t>
            </a:r>
            <a:endParaRPr lang="en-US" altLang="zh-CN" sz="2000" b="0" kern="0" dirty="0">
              <a:solidFill>
                <a:sysClr val="window" lastClr="FFFFFF"/>
              </a:solidFill>
              <a:latin typeface="Verdana"/>
              <a:ea typeface="微软雅黑" pitchFamily="34" charset="-122"/>
              <a:cs typeface="Arial" pitchFamily="34" charset="0"/>
            </a:endParaRPr>
          </a:p>
        </p:txBody>
      </p:sp>
      <p:sp>
        <p:nvSpPr>
          <p:cNvPr id="29" name="TextBox 28"/>
          <p:cNvSpPr txBox="1"/>
          <p:nvPr/>
        </p:nvSpPr>
        <p:spPr>
          <a:xfrm rot="592417">
            <a:off x="4157663" y="3446463"/>
            <a:ext cx="1841500" cy="922337"/>
          </a:xfrm>
          <a:prstGeom prst="rect">
            <a:avLst/>
          </a:prstGeom>
          <a:noFill/>
        </p:spPr>
        <p:txBody>
          <a:bodyPr>
            <a:spAutoFit/>
          </a:bodyPr>
          <a:lstStyle/>
          <a:p>
            <a:pPr algn="just" fontAlgn="auto">
              <a:spcBef>
                <a:spcPts val="0"/>
              </a:spcBef>
              <a:spcAft>
                <a:spcPts val="0"/>
              </a:spcAft>
              <a:defRPr/>
            </a:pPr>
            <a:r>
              <a:rPr lang="zh-CN" altLang="en-US" b="0" kern="0" dirty="0">
                <a:solidFill>
                  <a:sysClr val="window" lastClr="FFFFFF"/>
                </a:solidFill>
                <a:latin typeface="Verdana"/>
                <a:ea typeface="微软雅黑" pitchFamily="34" charset="-122"/>
                <a:cs typeface="Arial" pitchFamily="34" charset="0"/>
              </a:rPr>
              <a:t>普及地球科学知识，促进公众科学素质提升</a:t>
            </a:r>
            <a:endParaRPr lang="en-US" altLang="zh-CN" b="0" kern="0" dirty="0">
              <a:solidFill>
                <a:sysClr val="window" lastClr="FFFFFF"/>
              </a:solidFill>
              <a:latin typeface="Verdana"/>
              <a:ea typeface="微软雅黑" pitchFamily="34" charset="-122"/>
              <a:cs typeface="Arial" pitchFamily="34" charset="0"/>
            </a:endParaRP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kumimoji="1" lang="zh-CN" altLang="en-US" sz="3200" dirty="0">
                <a:latin typeface="+mj-ea"/>
                <a:ea typeface="+mj-ea"/>
              </a:rPr>
              <a:t>三、如何才能成为世界地质公园</a:t>
            </a:r>
            <a:endParaRPr lang="zh-CN" altLang="en-US" sz="3200" dirty="0">
              <a:latin typeface="+mj-ea"/>
              <a:ea typeface="+mj-ea"/>
            </a:endParaRPr>
          </a:p>
        </p:txBody>
      </p:sp>
      <p:sp>
        <p:nvSpPr>
          <p:cNvPr id="3" name="内容占位符 2"/>
          <p:cNvSpPr>
            <a:spLocks noGrp="1"/>
          </p:cNvSpPr>
          <p:nvPr>
            <p:ph idx="1"/>
          </p:nvPr>
        </p:nvSpPr>
        <p:spPr/>
        <p:txBody>
          <a:bodyPr/>
          <a:lstStyle/>
          <a:p>
            <a:pPr marL="0" indent="0">
              <a:buFont typeface="Wingdings" pitchFamily="2" charset="2"/>
              <a:buNone/>
              <a:defRPr/>
            </a:pPr>
            <a:r>
              <a:rPr kumimoji="1" lang="en-US" altLang="zh-CN" sz="2000" dirty="0">
                <a:cs typeface="+mn-cs"/>
              </a:rPr>
              <a:t>1</a:t>
            </a:r>
            <a:r>
              <a:rPr kumimoji="1" lang="zh-CN" altLang="en-US" sz="2000" dirty="0">
                <a:cs typeface="+mn-cs"/>
              </a:rPr>
              <a:t>、申请获批的一个前提条件是建立有效的管理体系和实施方案。地质公园管理机构应具备有效的管理基础设施、足够数量合格的工作人员和可持续的财政支持。只有在当地社区、政府郑重承诺并实施既可满足当地民众社会和经济发展需求又可同时保护当地景观的管理计划的情况下，方可申请建立地质公园。</a:t>
            </a:r>
            <a:endParaRPr kumimoji="1" lang="en-US" altLang="zh-CN" sz="2000" dirty="0">
              <a:cs typeface="+mn-cs"/>
            </a:endParaRPr>
          </a:p>
          <a:p>
            <a:pPr marL="0" indent="0">
              <a:buFont typeface="Wingdings" pitchFamily="2" charset="2"/>
              <a:buNone/>
              <a:defRPr/>
            </a:pPr>
            <a:r>
              <a:rPr kumimoji="1" lang="en-US" altLang="zh-CN" sz="2000" dirty="0">
                <a:cs typeface="+mn-cs"/>
              </a:rPr>
              <a:t>2</a:t>
            </a:r>
            <a:r>
              <a:rPr kumimoji="1" lang="zh-CN" altLang="en-US" sz="2000" dirty="0">
                <a:cs typeface="+mn-cs"/>
              </a:rPr>
              <a:t>、作为地质公园，其身份必须显见易识，这可以通过加强形象展示和宣传策略来实现，例如在园区内的地质遗迹、各类出版物和活动中使用统一的地质公园徽标。</a:t>
            </a:r>
            <a:endParaRPr kumimoji="1" lang="en-US" altLang="zh-CN" sz="2000" dirty="0">
              <a:cs typeface="+mn-cs"/>
            </a:endParaRPr>
          </a:p>
          <a:p>
            <a:pPr marL="0" indent="0">
              <a:buFont typeface="Wingdings" pitchFamily="2" charset="2"/>
              <a:buNone/>
              <a:defRPr/>
            </a:pPr>
            <a:r>
              <a:rPr kumimoji="1" lang="en-US" altLang="zh-CN" sz="2000" dirty="0">
                <a:cs typeface="+mn-cs"/>
              </a:rPr>
              <a:t>3</a:t>
            </a:r>
            <a:r>
              <a:rPr kumimoji="1" lang="zh-CN" altLang="en-US" sz="2000" dirty="0">
                <a:cs typeface="+mn-cs"/>
              </a:rPr>
              <a:t>、必须在当地普通民众中，进行广泛的民意征询，促使当地民众认同计划中的地质公园项目，使地质公园申报内容深入人心。</a:t>
            </a:r>
            <a:endParaRPr kumimoji="1" lang="en-US" altLang="zh-CN" sz="2000" dirty="0">
              <a:cs typeface="+mn-cs"/>
            </a:endParaRPr>
          </a:p>
          <a:p>
            <a:pPr marL="0" indent="0">
              <a:buFont typeface="Wingdings" pitchFamily="2" charset="2"/>
              <a:buNone/>
              <a:defRPr/>
            </a:pPr>
            <a:r>
              <a:rPr kumimoji="1" lang="en-US" altLang="zh-CN" sz="2000" dirty="0">
                <a:cs typeface="+mn-cs"/>
              </a:rPr>
              <a:t>4</a:t>
            </a:r>
            <a:r>
              <a:rPr kumimoji="1" lang="zh-CN" altLang="en-US" sz="2000" dirty="0">
                <a:cs typeface="+mn-cs"/>
              </a:rPr>
              <a:t>、应将重要地质遗产保护纳入区域社会经济可持续发展和文化进步战略目标中，同时达到环境保护目的。</a:t>
            </a:r>
            <a:endParaRPr kumimoji="1" lang="en-US" altLang="zh-CN" sz="2000" dirty="0">
              <a:cs typeface="+mn-cs"/>
            </a:endParaRPr>
          </a:p>
        </p:txBody>
      </p:sp>
    </p:spTree>
  </p:cSld>
  <p:clrMapOvr>
    <a:masterClrMapping/>
  </p:clrMapOvr>
</p:sld>
</file>

<file path=ppt/theme/theme1.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1" i="0" u="none" strike="noStrike" cap="none" normalizeH="0" baseline="0" smtClean="0">
            <a:ln>
              <a:noFill/>
            </a:ln>
            <a:solidFill>
              <a:schemeClr val="tx1"/>
            </a:solidFill>
            <a:effectLst/>
            <a:latin typeface="Verdana"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1" i="0" u="none" strike="noStrike" cap="none" normalizeH="0" baseline="0" smtClean="0">
            <a:ln>
              <a:noFill/>
            </a:ln>
            <a:solidFill>
              <a:schemeClr val="tx1"/>
            </a:solidFill>
            <a:effectLst/>
            <a:latin typeface="Verdana" pitchFamily="34" charset="0"/>
            <a:ea typeface="宋体" pitchFamily="2" charset="-122"/>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主题2">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视点">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1" i="0" u="none" strike="noStrike" cap="none" normalizeH="0" baseline="0" smtClean="0">
            <a:ln>
              <a:noFill/>
            </a:ln>
            <a:solidFill>
              <a:schemeClr val="tx1"/>
            </a:solidFill>
            <a:effectLst/>
            <a:latin typeface="Verdana" panose="020B060403050404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1" i="0" u="none" strike="noStrike" cap="none" normalizeH="0" baseline="0" smtClean="0">
            <a:ln>
              <a:noFill/>
            </a:ln>
            <a:solidFill>
              <a:schemeClr val="tx1"/>
            </a:solidFill>
            <a:effectLst/>
            <a:latin typeface="Verdana" panose="020B0604030504040204" pitchFamily="34" charset="0"/>
            <a:ea typeface="宋体" panose="02010600030101010101" pitchFamily="2" charset="-122"/>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1" i="0" u="none" strike="noStrike" cap="none" normalizeH="0" baseline="0" smtClean="0">
            <a:ln>
              <a:noFill/>
            </a:ln>
            <a:solidFill>
              <a:schemeClr val="tx1"/>
            </a:solidFill>
            <a:effectLst/>
            <a:latin typeface="Verdana"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1" i="0" u="none" strike="noStrike" cap="none" normalizeH="0" baseline="0" smtClean="0">
            <a:ln>
              <a:noFill/>
            </a:ln>
            <a:solidFill>
              <a:schemeClr val="tx1"/>
            </a:solidFill>
            <a:effectLst/>
            <a:latin typeface="Verdana" pitchFamily="34" charset="0"/>
            <a:ea typeface="宋体" pitchFamily="2" charset="-122"/>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Black Tie</Template>
  <TotalTime>21712</TotalTime>
  <Words>4823</Words>
  <Application>Microsoft Office PowerPoint</Application>
  <PresentationFormat>全屏显示(4:3)</PresentationFormat>
  <Paragraphs>354</Paragraphs>
  <Slides>70</Slides>
  <Notes>4</Notes>
  <HiddenSlides>0</HiddenSlides>
  <MMClips>0</MMClips>
  <ScaleCrop>false</ScaleCrop>
  <HeadingPairs>
    <vt:vector size="6" baseType="variant">
      <vt:variant>
        <vt:lpstr>已用的字体</vt:lpstr>
      </vt:variant>
      <vt:variant>
        <vt:i4>16</vt:i4>
      </vt:variant>
      <vt:variant>
        <vt:lpstr>演示文稿设计模板</vt:lpstr>
      </vt:variant>
      <vt:variant>
        <vt:i4>12</vt:i4>
      </vt:variant>
      <vt:variant>
        <vt:lpstr>幻灯片标题</vt:lpstr>
      </vt:variant>
      <vt:variant>
        <vt:i4>70</vt:i4>
      </vt:variant>
    </vt:vector>
  </HeadingPairs>
  <TitlesOfParts>
    <vt:vector size="98" baseType="lpstr">
      <vt:lpstr>Verdana</vt:lpstr>
      <vt:lpstr>宋体</vt:lpstr>
      <vt:lpstr>Arial</vt:lpstr>
      <vt:lpstr>黑体</vt:lpstr>
      <vt:lpstr>华文中宋</vt:lpstr>
      <vt:lpstr>Wingdings</vt:lpstr>
      <vt:lpstr>Calibri</vt:lpstr>
      <vt:lpstr>微软雅黑</vt:lpstr>
      <vt:lpstr>Times New Roman</vt:lpstr>
      <vt:lpstr>Bodoni MT Black</vt:lpstr>
      <vt:lpstr>等线</vt:lpstr>
      <vt:lpstr>仿宋</vt:lpstr>
      <vt:lpstr>Arial Rounded MT Bold</vt:lpstr>
      <vt:lpstr>Gulim</vt:lpstr>
      <vt:lpstr>华文新魏</vt:lpstr>
      <vt:lpstr>Tahoma</vt:lpstr>
      <vt:lpstr>Profile</vt:lpstr>
      <vt:lpstr>主题2</vt:lpstr>
      <vt:lpstr>1_Profile</vt:lpstr>
      <vt:lpstr>Profile</vt:lpstr>
      <vt:lpstr>Profile</vt:lpstr>
      <vt:lpstr>Profile</vt:lpstr>
      <vt:lpstr>主题2</vt:lpstr>
      <vt:lpstr>主题2</vt:lpstr>
      <vt:lpstr>主题2</vt:lpstr>
      <vt:lpstr>1_Profile</vt:lpstr>
      <vt:lpstr>1_Profile</vt:lpstr>
      <vt:lpstr>1_Profile</vt:lpstr>
      <vt:lpstr>幻灯片 1</vt:lpstr>
      <vt:lpstr>提纲</vt:lpstr>
      <vt:lpstr>1</vt:lpstr>
      <vt:lpstr> 一、世界地质公园简介</vt:lpstr>
      <vt:lpstr>世界地质公园LOGO</vt:lpstr>
      <vt:lpstr>幻灯片 6</vt:lpstr>
      <vt:lpstr>世界地质公园理念</vt:lpstr>
      <vt:lpstr>幻灯片 8</vt:lpstr>
      <vt:lpstr>三、如何才能成为世界地质公园</vt:lpstr>
      <vt:lpstr>三、如何才能世界地质公园？</vt:lpstr>
      <vt:lpstr>四、世界遗产、自然保护区和世界地质公园区别</vt:lpstr>
      <vt:lpstr>五、世界地质公园的申报流程</vt:lpstr>
      <vt:lpstr>幻灯片 13</vt:lpstr>
      <vt:lpstr>第一年，提交申请</vt:lpstr>
      <vt:lpstr>UNESCO 秘书处</vt:lpstr>
      <vt:lpstr>专家现场评估考察</vt:lpstr>
      <vt:lpstr>世界地质公园执行局</vt:lpstr>
      <vt:lpstr>世界地质公园执行局投票</vt:lpstr>
      <vt:lpstr>UNESCO世界地质公园申报程序</vt:lpstr>
      <vt:lpstr>1、世界地质公园初评估</vt:lpstr>
      <vt:lpstr>幻灯片 21</vt:lpstr>
      <vt:lpstr>如何迎检？</vt:lpstr>
      <vt:lpstr>幻灯片 23</vt:lpstr>
      <vt:lpstr>四个核心内容</vt:lpstr>
      <vt:lpstr>2、世界地质公园再评估</vt:lpstr>
      <vt:lpstr>评估表B ：过去4年的进展，1000分</vt:lpstr>
      <vt:lpstr>专家评估报告大纲</vt:lpstr>
      <vt:lpstr>推荐意见分三类</vt:lpstr>
      <vt:lpstr>幻灯片 29</vt:lpstr>
      <vt:lpstr>幻灯片 30</vt:lpstr>
      <vt:lpstr>幻灯片 31</vt:lpstr>
      <vt:lpstr>幻灯片 32</vt:lpstr>
      <vt:lpstr>幻灯片 33</vt:lpstr>
      <vt:lpstr>幻灯片 34</vt:lpstr>
      <vt:lpstr>幻灯片 35</vt:lpstr>
      <vt:lpstr>幻灯片 36</vt:lpstr>
      <vt:lpstr>2</vt:lpstr>
      <vt:lpstr>1、有效保护了地质遗迹资源</vt:lpstr>
      <vt:lpstr>2、推动了地学科普教育</vt:lpstr>
      <vt:lpstr>3、带动地方经济发展</vt:lpstr>
      <vt:lpstr>增加收入（品牌的附加值）</vt:lpstr>
      <vt:lpstr>4、创建世界级品牌</vt:lpstr>
      <vt:lpstr>5、提高社区生活品质</vt:lpstr>
      <vt:lpstr>3</vt:lpstr>
      <vt:lpstr>一、湘西地质公园概况</vt:lpstr>
      <vt:lpstr>二、自然地理概况</vt:lpstr>
      <vt:lpstr>三、地质概况</vt:lpstr>
      <vt:lpstr>四、地质演化</vt:lpstr>
      <vt:lpstr>幻灯片 49</vt:lpstr>
      <vt:lpstr>幻灯片 50</vt:lpstr>
      <vt:lpstr>幻灯片 51</vt:lpstr>
      <vt:lpstr>幻灯片 52</vt:lpstr>
      <vt:lpstr>幻灯片 53</vt:lpstr>
      <vt:lpstr>幻灯片 54</vt:lpstr>
      <vt:lpstr>幻灯片 55</vt:lpstr>
      <vt:lpstr>五、地质公园四大特色</vt:lpstr>
      <vt:lpstr>幻灯片 57</vt:lpstr>
      <vt:lpstr>幻灯片 58</vt:lpstr>
      <vt:lpstr>幻灯片 59</vt:lpstr>
      <vt:lpstr>4</vt:lpstr>
      <vt:lpstr>幻灯片 61</vt:lpstr>
      <vt:lpstr>幻灯片 62</vt:lpstr>
      <vt:lpstr>小学生在咸淡水分界线科普</vt:lpstr>
      <vt:lpstr>西班牙建立了17处“Geocentros (地质校园)”， 分别设置在地质公园园区内的小学、中学、 成人教育中心和教师培训中心。</vt:lpstr>
      <vt:lpstr>采集岩石和化石标本、利用岩块制作手工艺品和化石涂鸦、仿制岩洞和壁画、养殖蜜蜂，观察蜜蜂的活动和蜂蜜的酿制，嫁接种植果树和观察水果的生长，孩子们学习兴趣浓厚，将地质公园的科普活动办得有声有色， 有成效。</vt:lpstr>
      <vt:lpstr>小学果树嫁接科普活动</vt:lpstr>
      <vt:lpstr>小学养蜂科普活动</vt:lpstr>
      <vt:lpstr>挪威初中生志愿者讲解博物馆</vt:lpstr>
      <vt:lpstr>3、参与地质遗迹保护与促进社区发展</vt:lpstr>
      <vt:lpstr>幻灯片 70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项目名称（黑体，40号）</dc:title>
  <dc:creator>chenhongfeng</dc:creator>
  <cp:lastModifiedBy>win</cp:lastModifiedBy>
  <cp:revision>1349</cp:revision>
  <dcterms:created xsi:type="dcterms:W3CDTF">2011-09-21T09:53:39Z</dcterms:created>
  <dcterms:modified xsi:type="dcterms:W3CDTF">2019-04-22T08:18:00Z</dcterms:modified>
</cp:coreProperties>
</file>